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2"/>
  </p:notesMasterIdLst>
  <p:sldIdLst>
    <p:sldId id="316" r:id="rId2"/>
    <p:sldId id="313" r:id="rId3"/>
    <p:sldId id="314" r:id="rId4"/>
    <p:sldId id="312" r:id="rId5"/>
    <p:sldId id="303" r:id="rId6"/>
    <p:sldId id="304" r:id="rId7"/>
    <p:sldId id="315" r:id="rId8"/>
    <p:sldId id="306" r:id="rId9"/>
    <p:sldId id="305" r:id="rId10"/>
    <p:sldId id="309" r:id="rId11"/>
    <p:sldId id="310" r:id="rId12"/>
    <p:sldId id="311"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Lst>
  <p:sldSz cx="9144000" cy="6858000" type="screen4x3"/>
  <p:notesSz cx="6858000" cy="91440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5" d="100"/>
          <a:sy n="115" d="100"/>
        </p:scale>
        <p:origin x="1476" y="114"/>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2051" name="Text Box 2"/>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2052" name="Text Box 3"/>
          <p:cNvSpPr txBox="1">
            <a:spLocks noChangeArrowheads="1"/>
          </p:cNvSpPr>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2053" name="Rectangle 4"/>
          <p:cNvSpPr>
            <a:spLocks noGrp="1" noRot="1" noChangeAspect="1" noChangeArrowheads="1"/>
          </p:cNvSpPr>
          <p:nvPr>
            <p:ph type="sldImg"/>
          </p:nvPr>
        </p:nvSpPr>
        <p:spPr bwMode="auto">
          <a:xfrm>
            <a:off x="1143000" y="685800"/>
            <a:ext cx="4570413" cy="3427413"/>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5"/>
          <p:cNvSpPr>
            <a:spLocks noGrp="1" noChangeArrowheads="1"/>
          </p:cNvSpPr>
          <p:nvPr>
            <p:ph type="body"/>
          </p:nvPr>
        </p:nvSpPr>
        <p:spPr bwMode="auto">
          <a:xfrm>
            <a:off x="685800" y="4343400"/>
            <a:ext cx="54848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ru-RU" altLang="ru-RU" noProof="0" smtClean="0"/>
          </a:p>
        </p:txBody>
      </p:sp>
      <p:sp>
        <p:nvSpPr>
          <p:cNvPr id="2055" name="Text Box 6"/>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3" name="Rectangle 7"/>
          <p:cNvSpPr>
            <a:spLocks noGrp="1" noChangeArrowheads="1"/>
          </p:cNvSpPr>
          <p:nvPr>
            <p:ph type="sldNum"/>
          </p:nvPr>
        </p:nvSpPr>
        <p:spPr bwMode="auto">
          <a:xfrm>
            <a:off x="3884613" y="8685213"/>
            <a:ext cx="29702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cs typeface="Segoe UI" panose="020B0502040204020203" pitchFamily="34" charset="0"/>
              </a:defRPr>
            </a:lvl1pPr>
          </a:lstStyle>
          <a:p>
            <a:pPr>
              <a:defRPr/>
            </a:pPr>
            <a:fld id="{056874F4-0190-4107-A901-540C8E069AF9}"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u.wikipedia.org/w/index.php?title=%D0%93%D0%B5%D0%BC_(%D0%B1%D0%B8%D0%BE%D0%BB%D0%BE%D0%B3%D0%B8%D1%8F)&amp;action=edit&amp;redlink=1"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ru.wikipedia.org/w/index.php?title=%D0%A6%D0%B8%D1%82%D0%BE%D1%85%D1%80%D0%BE%D0%BC_c-%D0%BE%D0%BA%D1%81%D0%B8%D0%B4%D0%B0%D0%B7%D0%B0&amp;action=edit&amp;redlink=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icrosoft YaHei" panose="020B0503020204020204" pitchFamily="34" charset="-122"/>
              </a:defRPr>
            </a:lvl9pPr>
          </a:lstStyle>
          <a:p>
            <a:pPr>
              <a:buClrTx/>
              <a:buFontTx/>
              <a:buNone/>
            </a:pPr>
            <a:fld id="{A6F24B52-1BF5-472F-BBE6-213283ABF0DA}" type="slidenum">
              <a:rPr lang="ru-RU" altLang="ru-RU">
                <a:solidFill>
                  <a:srgbClr val="000000"/>
                </a:solidFill>
              </a:rPr>
              <a:pPr>
                <a:buClrTx/>
                <a:buFontTx/>
                <a:buNone/>
              </a:pPr>
              <a:t>4</a:t>
            </a:fld>
            <a:endParaRPr lang="ru-RU" altLang="ru-RU">
              <a:solidFill>
                <a:srgbClr val="000000"/>
              </a:solidFill>
            </a:endParaRPr>
          </a:p>
        </p:txBody>
      </p:sp>
      <p:sp>
        <p:nvSpPr>
          <p:cNvPr id="61443" name="Rectangle 1"/>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4"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ltLang="ru-RU" smtClean="0"/>
          </a:p>
        </p:txBody>
      </p:sp>
    </p:spTree>
    <p:extLst>
      <p:ext uri="{BB962C8B-B14F-4D97-AF65-F5344CB8AC3E}">
        <p14:creationId xmlns:p14="http://schemas.microsoft.com/office/powerpoint/2010/main" val="3209224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ACE892-C3DB-4D1F-A81E-E67173809088}" type="slidenum">
              <a:rPr lang="ru-RU" altLang="ru-RU" smtClean="0"/>
              <a:pPr/>
              <a:t>17</a:t>
            </a:fld>
            <a:endParaRPr lang="ru-RU" altLang="ru-RU" smtClean="0"/>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ru-RU" smtClean="0"/>
              <a:t>Gene structure of the </a:t>
            </a:r>
            <a:r>
              <a:rPr lang="en-US" altLang="ru-RU" i="1" smtClean="0"/>
              <a:t>his </a:t>
            </a:r>
            <a:r>
              <a:rPr lang="en-US" altLang="ru-RU" smtClean="0"/>
              <a:t>operon of </a:t>
            </a:r>
            <a:r>
              <a:rPr lang="en-US" altLang="ru-RU" i="1" smtClean="0"/>
              <a:t>S. typhimurium </a:t>
            </a:r>
            <a:r>
              <a:rPr lang="en-US" altLang="ru-RU" smtClean="0"/>
              <a:t>and metabolic pathway of histidine biosynthesis. Top: the leader region (</a:t>
            </a:r>
            <a:r>
              <a:rPr lang="en-US" altLang="ru-RU" i="1" smtClean="0"/>
              <a:t>L</a:t>
            </a:r>
            <a:r>
              <a:rPr lang="en-US" altLang="ru-RU" smtClean="0"/>
              <a:t>) and structural genes are drawn to scale. Arrows indicate the relative positions of </a:t>
            </a:r>
            <a:r>
              <a:rPr lang="en-US" altLang="ru-RU" i="1" smtClean="0"/>
              <a:t>P1 </a:t>
            </a:r>
            <a:r>
              <a:rPr lang="en-US" altLang="ru-RU" smtClean="0"/>
              <a:t>(primary promoter) and </a:t>
            </a:r>
            <a:r>
              <a:rPr lang="en-US" altLang="ru-RU" i="1" smtClean="0"/>
              <a:t>P2 </a:t>
            </a:r>
            <a:r>
              <a:rPr lang="en-US" altLang="ru-RU" smtClean="0"/>
              <a:t>and </a:t>
            </a:r>
            <a:r>
              <a:rPr lang="en-US" altLang="ru-RU" i="1" smtClean="0"/>
              <a:t>P3 </a:t>
            </a:r>
            <a:r>
              <a:rPr lang="en-US" altLang="ru-RU" smtClean="0"/>
              <a:t>(internal promoters). The solid box represents the rho-independent bifunctional transcription terminator (</a:t>
            </a:r>
            <a:r>
              <a:rPr lang="en-US" altLang="ru-RU" i="1" smtClean="0"/>
              <a:t>T</a:t>
            </a:r>
            <a:r>
              <a:rPr lang="en-US" altLang="ru-RU" smtClean="0"/>
              <a:t>). The shaded box between </a:t>
            </a:r>
            <a:r>
              <a:rPr lang="en-US" altLang="ru-RU" i="1" smtClean="0"/>
              <a:t>hisG </a:t>
            </a:r>
            <a:r>
              <a:rPr lang="en-US" altLang="ru-RU" smtClean="0"/>
              <a:t>and </a:t>
            </a:r>
            <a:r>
              <a:rPr lang="en-US" altLang="ru-RU" i="1" smtClean="0"/>
              <a:t>hisD </a:t>
            </a:r>
            <a:r>
              <a:rPr lang="en-US" altLang="ru-RU" smtClean="0"/>
              <a:t>indicates the REP-like element which is absent in </a:t>
            </a:r>
            <a:r>
              <a:rPr lang="en-US" altLang="ru-RU" i="1" smtClean="0"/>
              <a:t>E. coli </a:t>
            </a:r>
            <a:r>
              <a:rPr lang="en-US" altLang="ru-RU" smtClean="0"/>
              <a:t>and substituted by a 5-bp intercistronic region. </a:t>
            </a:r>
          </a:p>
          <a:p>
            <a:pPr eaLnBrk="1" hangingPunct="1">
              <a:spcBef>
                <a:spcPct val="0"/>
              </a:spcBef>
            </a:pPr>
            <a:r>
              <a:rPr lang="en-US" altLang="ru-RU" smtClean="0"/>
              <a:t>Bottom: order of the reactions and the intermediates in the pathway. RPPP, ribosyl triphosphate; RP, ribosyl phosphate; PRPP, 5-phosphoribosyla-1-pyrophosphate; PRATP, </a:t>
            </a:r>
            <a:r>
              <a:rPr lang="en-US" altLang="ru-RU" i="1" smtClean="0"/>
              <a:t>N</a:t>
            </a:r>
            <a:r>
              <a:rPr lang="en-US" altLang="ru-RU" smtClean="0"/>
              <a:t>9-59-phosphoribosyl-ATP; PRAMP, </a:t>
            </a:r>
            <a:r>
              <a:rPr lang="en-US" altLang="ru-RU" i="1" smtClean="0"/>
              <a:t>N</a:t>
            </a:r>
            <a:r>
              <a:rPr lang="en-US" altLang="ru-RU" smtClean="0"/>
              <a:t>9-59-phosphoribosyl-AMP; BBM-II (59-ProFAR), </a:t>
            </a:r>
            <a:r>
              <a:rPr lang="en-US" altLang="ru-RU" i="1" smtClean="0"/>
              <a:t>N</a:t>
            </a:r>
            <a:r>
              <a:rPr lang="en-US" altLang="ru-RU" smtClean="0"/>
              <a:t>9-[(59-phosphoribosyl)-formimino]-5 aminoimidazole-4 carboxamide ribonucleotide; BBM-III (59-PRFAR), </a:t>
            </a:r>
            <a:r>
              <a:rPr lang="en-US" altLang="ru-RU" i="1" smtClean="0"/>
              <a:t>N</a:t>
            </a:r>
            <a:r>
              <a:rPr lang="en-US" altLang="ru-RU" smtClean="0"/>
              <a:t>9-[(59-phosphoribulosyl)-formimino]-5-aminoimidazole-4-carboxamide-ribonucleotide; IGP, imidazole glycerol-phosphate; ZMP (AICAR), 59-phosphoribosyl-4-carboxamide-5-aminoimidazole; IAP, imidazole acetol-phosphate; HOL-P, L-histidinol-phosphate; HOL, L-histidinol; HAL, L-histidinal (not found as a free intermediate); HIS, L-histidine. The enzymes encoded by the relative cistrons are indicated in the circles below the arrows. When a gene encodes a bifunctional enzyme, the domains performing the single reaction, amino or carboxyl terminal, are indicated by a superscript N or C, respectively.</a:t>
            </a:r>
            <a:r>
              <a:rPr lang="ru-RU" altLang="ru-RU" smtClean="0"/>
              <a:t> </a:t>
            </a:r>
          </a:p>
        </p:txBody>
      </p:sp>
    </p:spTree>
    <p:extLst>
      <p:ext uri="{BB962C8B-B14F-4D97-AF65-F5344CB8AC3E}">
        <p14:creationId xmlns:p14="http://schemas.microsoft.com/office/powerpoint/2010/main" val="996251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28DA169-E6A3-4853-AEA3-783F3A4074E2}" type="slidenum">
              <a:rPr lang="ru-RU" altLang="ru-RU" smtClean="0"/>
              <a:pPr/>
              <a:t>18</a:t>
            </a:fld>
            <a:endParaRPr lang="ru-RU" altLang="ru-RU" smtClean="0"/>
          </a:p>
        </p:txBody>
      </p:sp>
      <p:sp>
        <p:nvSpPr>
          <p:cNvPr id="102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ru-RU" smtClean="0"/>
              <a:t>Schematic representation of the histidine biosynthetic pathway and the organization of </a:t>
            </a:r>
            <a:r>
              <a:rPr lang="en-US" altLang="ru-RU" i="1" smtClean="0"/>
              <a:t>his </a:t>
            </a:r>
            <a:r>
              <a:rPr lang="en-US" altLang="ru-RU" smtClean="0"/>
              <a:t>gene in </a:t>
            </a:r>
            <a:r>
              <a:rPr lang="en-US" altLang="ru-RU" i="1" smtClean="0"/>
              <a:t>Escherichia coli</a:t>
            </a:r>
            <a:r>
              <a:rPr lang="en-US" altLang="ru-RU" smtClean="0"/>
              <a:t>. Genes and proteins in color are those involved in fusion events.</a:t>
            </a:r>
            <a:r>
              <a:rPr lang="ru-RU" altLang="ru-RU" smtClean="0"/>
              <a:t> </a:t>
            </a:r>
          </a:p>
        </p:txBody>
      </p:sp>
    </p:spTree>
    <p:extLst>
      <p:ext uri="{BB962C8B-B14F-4D97-AF65-F5344CB8AC3E}">
        <p14:creationId xmlns:p14="http://schemas.microsoft.com/office/powerpoint/2010/main" val="223866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97F054D-6AF3-4E34-BCB2-C6CE25847C8F}" type="slidenum">
              <a:rPr lang="ru-RU" altLang="ru-RU" smtClean="0">
                <a:latin typeface="Calibri" panose="020F0502020204030204" pitchFamily="34" charset="0"/>
              </a:rPr>
              <a:pPr/>
              <a:t>24</a:t>
            </a:fld>
            <a:endParaRPr lang="ru-RU" altLang="ru-RU" smtClean="0">
              <a:latin typeface="Calibri" panose="020F0502020204030204" pitchFamily="34" charset="0"/>
            </a:endParaRPr>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ru-RU" smtClean="0"/>
              <a:t>The original paper was published first in a Russian translation. The English version appeared in 1965 and that paper marks the beginning of the field of molecular evolution (Molecules as documents of evolutionary history. Journal of theoretical biology, 8:357-366. «</a:t>
            </a:r>
            <a:r>
              <a:rPr lang="ru-RU" altLang="ru-RU" smtClean="0"/>
              <a:t>Проблемы эволюционной и промышленной биохимии», том, собранный в 1964 году по случаю 70-летия советского биохимика Александра Опарина).</a:t>
            </a:r>
          </a:p>
          <a:p>
            <a:pPr eaLnBrk="1" hangingPunct="1">
              <a:spcBef>
                <a:spcPct val="0"/>
              </a:spcBef>
            </a:pPr>
            <a:endParaRPr lang="ru-RU" altLang="ru-RU" smtClean="0"/>
          </a:p>
          <a:p>
            <a:pPr eaLnBrk="1" hangingPunct="1">
              <a:spcBef>
                <a:spcPct val="0"/>
              </a:spcBef>
            </a:pPr>
            <a:r>
              <a:rPr lang="ru-RU" altLang="ru-RU" smtClean="0"/>
              <a:t>Наиболее Лайнус Полинг известен своим определением химической связи, открытием основных элементов вторичной структуры белка: альфа-спирали и бета-листа, и первой идентификацией молекулярного заболевания (серповидноклеточной анемии); помимо этого у него имеется масса других важных достижений. Полинг был одним из основателей молекулярной биологии в истинном смысле этого слова. За эти достижения он был удостоен в 1954 году Нобелевской премии по химии.</a:t>
            </a:r>
          </a:p>
        </p:txBody>
      </p:sp>
    </p:spTree>
    <p:extLst>
      <p:ext uri="{BB962C8B-B14F-4D97-AF65-F5344CB8AC3E}">
        <p14:creationId xmlns:p14="http://schemas.microsoft.com/office/powerpoint/2010/main" val="3399801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ru-RU" smtClean="0"/>
              <a:t>Область науки, в которой решаются биологические задачи с помощью вычислительных методов математики и информационных технологий.</a:t>
            </a:r>
          </a:p>
          <a:p>
            <a:pPr eaLnBrk="1" hangingPunct="1">
              <a:spcBef>
                <a:spcPct val="0"/>
              </a:spcBef>
            </a:pPr>
            <a:endParaRPr lang="ru-RU" altLang="ru-RU" smtClean="0"/>
          </a:p>
        </p:txBody>
      </p:sp>
      <p:sp>
        <p:nvSpPr>
          <p:cNvPr id="1946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F9A890-C68E-4C23-B755-2B39AAEDCC8D}" type="slidenum">
              <a:rPr lang="ru-RU" altLang="ru-RU" smtClean="0">
                <a:latin typeface="Calibri" panose="020F0502020204030204" pitchFamily="34" charset="0"/>
              </a:rPr>
              <a:pPr/>
              <a:t>25</a:t>
            </a:fld>
            <a:endParaRPr lang="ru-RU" altLang="ru-RU" smtClean="0">
              <a:latin typeface="Calibri" panose="020F0502020204030204" pitchFamily="34" charset="0"/>
            </a:endParaRPr>
          </a:p>
        </p:txBody>
      </p:sp>
    </p:spTree>
    <p:extLst>
      <p:ext uri="{BB962C8B-B14F-4D97-AF65-F5344CB8AC3E}">
        <p14:creationId xmlns:p14="http://schemas.microsoft.com/office/powerpoint/2010/main" val="2399493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ru-RU" altLang="ru-RU" smtClean="0"/>
              <a:t>Цитохром c принимает один электрон от III комплекса. При этом он восстанавливает свою группу </a:t>
            </a:r>
            <a:r>
              <a:rPr lang="ru-RU" altLang="ru-RU" smtClean="0">
                <a:hlinkClick r:id="rId3" tooltip="Гем (биология) (страница отсутствует)"/>
              </a:rPr>
              <a:t>гема</a:t>
            </a:r>
            <a:r>
              <a:rPr lang="ru-RU" altLang="ru-RU" smtClean="0"/>
              <a:t>.</a:t>
            </a:r>
          </a:p>
          <a:p>
            <a:pPr eaLnBrk="1" hangingPunct="1"/>
            <a:r>
              <a:rPr lang="ru-RU" altLang="ru-RU" smtClean="0"/>
              <a:t>Далее восстановленный цитохром диффундирует по поверхности мембраны к IV комплексу. Этот комплекс является </a:t>
            </a:r>
            <a:r>
              <a:rPr lang="ru-RU" altLang="ru-RU" smtClean="0">
                <a:hlinkClick r:id="rId4" tooltip="Цитохром c-оксидаза (страница отсутствует)"/>
              </a:rPr>
              <a:t>цитохром c-оксидазой</a:t>
            </a:r>
            <a:r>
              <a:rPr lang="ru-RU" altLang="ru-RU" smtClean="0"/>
              <a:t>, он принимает электрон у цитохрома и затем переносит накопленные электроны на молекулу O</a:t>
            </a:r>
            <a:r>
              <a:rPr lang="ru-RU" altLang="ru-RU" baseline="-25000" smtClean="0"/>
              <a:t>2</a:t>
            </a:r>
            <a:r>
              <a:rPr lang="ru-RU" altLang="ru-RU" smtClean="0"/>
              <a:t> с образованием молекулы H</a:t>
            </a:r>
            <a:r>
              <a:rPr lang="ru-RU" altLang="ru-RU" baseline="-25000" smtClean="0"/>
              <a:t>2</a:t>
            </a:r>
            <a:r>
              <a:rPr lang="ru-RU" altLang="ru-RU" smtClean="0"/>
              <a:t>O.</a:t>
            </a:r>
          </a:p>
        </p:txBody>
      </p:sp>
      <p:sp>
        <p:nvSpPr>
          <p:cNvPr id="2253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38BB99-660C-4E42-A745-BE6A95BF4C58}" type="slidenum">
              <a:rPr lang="ru-RU" altLang="ru-RU" smtClean="0"/>
              <a:pPr/>
              <a:t>27</a:t>
            </a:fld>
            <a:endParaRPr lang="ru-RU" altLang="ru-RU" smtClean="0"/>
          </a:p>
        </p:txBody>
      </p:sp>
    </p:spTree>
    <p:extLst>
      <p:ext uri="{BB962C8B-B14F-4D97-AF65-F5344CB8AC3E}">
        <p14:creationId xmlns:p14="http://schemas.microsoft.com/office/powerpoint/2010/main" val="3618597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0B1153-F94A-4CD1-9902-69B40C92D05B}" type="slidenum">
              <a:rPr lang="ru-RU" altLang="ru-RU" smtClean="0">
                <a:latin typeface="Calibri" panose="020F0502020204030204" pitchFamily="34" charset="0"/>
              </a:rPr>
              <a:pPr/>
              <a:t>30</a:t>
            </a:fld>
            <a:endParaRPr lang="ru-RU" altLang="ru-RU" smtClean="0">
              <a:latin typeface="Calibri" panose="020F0502020204030204" pitchFamily="34"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Tree>
    <p:extLst>
      <p:ext uri="{BB962C8B-B14F-4D97-AF65-F5344CB8AC3E}">
        <p14:creationId xmlns:p14="http://schemas.microsoft.com/office/powerpoint/2010/main" val="1389016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B26A6E-11B6-4DBD-AC1F-DF19F619513D}" type="slidenum">
              <a:rPr lang="ru-RU" altLang="ru-RU" smtClean="0"/>
              <a:pPr/>
              <a:t>44</a:t>
            </a:fld>
            <a:endParaRPr lang="ru-RU" altLang="ru-RU" smtClean="0"/>
          </a:p>
        </p:txBody>
      </p:sp>
      <p:sp>
        <p:nvSpPr>
          <p:cNvPr id="43011" name="Rectangle 2"/>
          <p:cNvSpPr>
            <a:spLocks noGrp="1" noRot="1" noChangeAspect="1" noChangeArrowheads="1" noTextEdit="1"/>
          </p:cNvSpPr>
          <p:nvPr>
            <p:ph type="sldImg"/>
          </p:nvPr>
        </p:nvSpPr>
        <p:spPr bwMode="auto">
          <a:xfrm>
            <a:off x="1338263" y="914400"/>
            <a:ext cx="4181475" cy="3135313"/>
          </a:xfrm>
          <a:solidFill>
            <a:srgbClr val="FFFFFF"/>
          </a:solidFill>
          <a:ln>
            <a:solidFill>
              <a:srgbClr val="000000"/>
            </a:solidFill>
            <a:miter lim="800000"/>
            <a:headEnd/>
            <a:tailEnd/>
          </a:ln>
        </p:spPr>
      </p:sp>
      <p:sp>
        <p:nvSpPr>
          <p:cNvPr id="43012" name="Rectangle 3"/>
          <p:cNvSpPr>
            <a:spLocks noGrp="1" noChangeArrowheads="1"/>
          </p:cNvSpPr>
          <p:nvPr>
            <p:ph type="body" idx="1"/>
          </p:nvPr>
        </p:nvSpPr>
        <p:spPr bwMode="auto">
          <a:xfrm>
            <a:off x="1046163" y="4352925"/>
            <a:ext cx="4770437" cy="347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endParaRPr lang="ru-RU" altLang="ru-RU" smtClean="0"/>
          </a:p>
        </p:txBody>
      </p:sp>
    </p:spTree>
    <p:extLst>
      <p:ext uri="{BB962C8B-B14F-4D97-AF65-F5344CB8AC3E}">
        <p14:creationId xmlns:p14="http://schemas.microsoft.com/office/powerpoint/2010/main" val="1873240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ru-RU" smtClean="0"/>
          </a:p>
        </p:txBody>
      </p:sp>
      <p:sp>
        <p:nvSpPr>
          <p:cNvPr id="4915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EBBD2F-1363-46DC-BF0D-E76EAE5BB97C}" type="slidenum">
              <a:rPr lang="ru-RU" altLang="ru-RU" smtClean="0"/>
              <a:pPr/>
              <a:t>49</a:t>
            </a:fld>
            <a:endParaRPr lang="ru-RU" altLang="ru-RU" smtClean="0"/>
          </a:p>
        </p:txBody>
      </p:sp>
    </p:spTree>
    <p:extLst>
      <p:ext uri="{BB962C8B-B14F-4D97-AF65-F5344CB8AC3E}">
        <p14:creationId xmlns:p14="http://schemas.microsoft.com/office/powerpoint/2010/main" val="3006666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Заметки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20000"/>
          </a:bodyPr>
          <a:lstStyle/>
          <a:p>
            <a:pPr eaLnBrk="1" hangingPunct="1">
              <a:defRPr/>
            </a:pPr>
            <a:r>
              <a:rPr lang="ru-RU" altLang="ru-RU" smtClean="0"/>
              <a:t>Классические Eumetazoans (т.е. животные с нервной системой, Cnidaria, Ctenophora и Bilateria) являются полифилетической кладой (Moroz, 2012; Moroz et al., 2014). Эта гипотеза подразумевает либо массовую утрату сложных черт животных у губок и плакозоя (таких как мезодерма, мышцы и нейроны), либо массивные гомоплазии (молекулярные инновации) у гребневиков. Другими словами, кажущееся сходство является результатом конвергентной и / или параллельной эволюции. Если все правильно, молекулярный состав нейронов, мышц и развития гребневиков может отличаться от такового у кишечников и билатериан. Новые геномные данные подтверждают этот вывод.</a:t>
            </a:r>
            <a:br>
              <a:rPr lang="ru-RU" altLang="ru-RU" smtClean="0"/>
            </a:br>
            <a:r>
              <a:rPr lang="ru-RU" altLang="ru-RU" smtClean="0"/>
              <a:t/>
            </a:r>
            <a:br>
              <a:rPr lang="ru-RU" altLang="ru-RU" smtClean="0"/>
            </a:br>
            <a:r>
              <a:rPr lang="ru-RU" altLang="ru-RU" smtClean="0"/>
              <a:t>    Ctenophores имеют уменьшенные комплементы канонических генов нейрогенных, синаптических, мышечных, иммунных и развивающихся, а также явное отсутствие генов HOX и механизмов микроРНК, что указывает на их отличную молекулярную организацию и гомоплазию для многих персонажей в этой линии.</a:t>
            </a:r>
            <a:br>
              <a:rPr lang="ru-RU" altLang="ru-RU" smtClean="0"/>
            </a:br>
            <a:r>
              <a:rPr lang="ru-RU" altLang="ru-RU" smtClean="0"/>
              <a:t/>
            </a:r>
            <a:br>
              <a:rPr lang="ru-RU" altLang="ru-RU" smtClean="0"/>
            </a:br>
            <a:r>
              <a:rPr lang="ru-RU" altLang="ru-RU" smtClean="0"/>
              <a:t>    Многие двухсторонние / cnidarian «нейрон-специфичные» гены и гены «классических» нейротрансмиттерных путей либо отсутствуют, либо, если они присутствуют, не экспрессируются в нейронах. Например, мы обнаружили, что иммунореактивность ГАМК локализована в мышцах (рис. 4), но не была обнаружена в популяциях нейронов, показанных на рис. 3. Используя гибридизацию in situ, мы также обнаружили, что гены Elav экспрессируются в ненейрональных клетках. ctenophores (Moroz et al., 2014), но не в нейронах (неопубликованные наблюдения для двух других генов Elav).</a:t>
            </a:r>
            <a:br>
              <a:rPr lang="ru-RU" altLang="ru-RU" smtClean="0"/>
            </a:br>
            <a:r>
              <a:rPr lang="ru-RU" altLang="ru-RU" smtClean="0"/>
              <a:t/>
            </a:r>
            <a:br>
              <a:rPr lang="ru-RU" altLang="ru-RU" smtClean="0"/>
            </a:br>
            <a:r>
              <a:rPr lang="ru-RU" altLang="ru-RU" smtClean="0"/>
              <a:t>    Большинство канонических низкомолекулярных передатчиков отсутствуют у гребневиков - в соответствии с гипотезой, что нервно-мышечные системы гребневика развивались независимо от таковых у других животных.</a:t>
            </a:r>
            <a:br>
              <a:rPr lang="ru-RU" altLang="ru-RU" smtClean="0"/>
            </a:br>
            <a:r>
              <a:rPr lang="ru-RU" altLang="ru-RU" smtClean="0"/>
              <a:t/>
            </a:r>
            <a:br>
              <a:rPr lang="ru-RU" altLang="ru-RU" smtClean="0"/>
            </a:br>
            <a:r>
              <a:rPr lang="ru-RU" altLang="ru-RU" smtClean="0"/>
              <a:t>    Глутамат и разнообразные секреторные пептиды являются кандидатами для использования в качестве передатчиков гребневика. Фактически, l-глутамат является единственным известным кандидатом-переносчиком, совместно используемым между гребневиками и другими животными. Это неудивительно, потому что l-глутамат является незаменимой полярной аминокислотой, и его можно привлекать для передачи сигналов во всех сферах жизни.</a:t>
            </a:r>
          </a:p>
        </p:txBody>
      </p:sp>
      <p:sp>
        <p:nvSpPr>
          <p:cNvPr id="5120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42E113-896E-4ADE-B48A-DB0846E21F31}" type="slidenum">
              <a:rPr lang="ru-RU" altLang="ru-RU" smtClean="0"/>
              <a:pPr/>
              <a:t>50</a:t>
            </a:fld>
            <a:endParaRPr lang="ru-RU" altLang="ru-RU" smtClean="0"/>
          </a:p>
        </p:txBody>
      </p:sp>
    </p:spTree>
    <p:extLst>
      <p:ext uri="{BB962C8B-B14F-4D97-AF65-F5344CB8AC3E}">
        <p14:creationId xmlns:p14="http://schemas.microsoft.com/office/powerpoint/2010/main" val="42176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D07B3A2-F78E-42B0-9F5B-C8DFDD156C1E}" type="slidenum">
              <a:rPr lang="ru-RU" altLang="ru-RU" smtClean="0">
                <a:latin typeface="Arial" panose="020B0604020202020204" pitchFamily="34" charset="0"/>
              </a:rPr>
              <a:pPr>
                <a:spcBef>
                  <a:spcPct val="0"/>
                </a:spcBef>
                <a:buClrTx/>
                <a:buFontTx/>
                <a:buNone/>
              </a:pPr>
              <a:t>5</a:t>
            </a:fld>
            <a:endParaRPr lang="ru-RU" altLang="ru-RU" smtClean="0">
              <a:latin typeface="Arial" panose="020B0604020202020204" pitchFamily="34" charset="0"/>
            </a:endParaRPr>
          </a:p>
        </p:txBody>
      </p:sp>
      <p:sp>
        <p:nvSpPr>
          <p:cNvPr id="8601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44F8669-8F54-4BF0-A81F-E64ADCC9754C}" type="slidenum">
              <a:rPr lang="ru-RU" altLang="ru-RU">
                <a:latin typeface="Arial" panose="020B0604020202020204" pitchFamily="34" charset="0"/>
              </a:rPr>
              <a:pPr algn="r" eaLnBrk="1" hangingPunct="1">
                <a:spcBef>
                  <a:spcPct val="0"/>
                </a:spcBef>
                <a:buClrTx/>
                <a:buFontTx/>
                <a:buNone/>
              </a:pPr>
              <a:t>5</a:t>
            </a:fld>
            <a:endParaRPr lang="ru-RU" altLang="ru-RU">
              <a:latin typeface="Arial" panose="020B0604020202020204" pitchFamily="34" charset="0"/>
            </a:endParaRPr>
          </a:p>
        </p:txBody>
      </p:sp>
      <p:sp>
        <p:nvSpPr>
          <p:cNvPr id="86020"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1"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lnSpc>
                <a:spcPct val="80000"/>
              </a:lnSpc>
              <a:spcBef>
                <a:spcPts val="338"/>
              </a:spcBef>
              <a:buClrTx/>
              <a:buFontTx/>
              <a:buNone/>
            </a:pPr>
            <a:r>
              <a:rPr lang="ru-RU" altLang="ru-RU" sz="900">
                <a:latin typeface="Arial" panose="020B0604020202020204" pitchFamily="34" charset="0"/>
              </a:rPr>
              <a:t>В пути митохондриального апоптоза, клеточный стресс индуцирует mitochondrial outer membrane permeabilization (MOMP). Это ведет к высвобождению белков из межмембранного пространства митохондрий и к активации caspase cysteine proteases. Т. наз. инициатор расщепляет каспазы и активирует нижестоящие каспазы, которые последовательно расщепляют др. клеточные субстраты, чтобы запустить апоптоз. Однако один инициатор каспаз, caspase 2, действует не таким способом. В точности неизвестно, где и как caspase 2 активируется на этом апоптическом пути, частично из-за отсутствия технологий мониторинга её активации. Douglas Green с коллегами представили bimolecular fluorescence (BiFC) подход, который позволяет визуализовать активацию caspase 2 одиночных клетках в реальном времени. Используя BiFC , они впервые установили, что caspase 2 активируется выше MOMP, в клеточной цитоплазме в ответ на тепловой шок. </a:t>
            </a:r>
          </a:p>
          <a:p>
            <a:pPr eaLnBrk="1" hangingPunct="1">
              <a:lnSpc>
                <a:spcPct val="80000"/>
              </a:lnSpc>
              <a:spcBef>
                <a:spcPts val="338"/>
              </a:spcBef>
              <a:buClrTx/>
              <a:buFontTx/>
              <a:buNone/>
            </a:pPr>
            <a:r>
              <a:rPr lang="ru-RU" altLang="ru-RU" sz="900">
                <a:latin typeface="Arial" panose="020B0604020202020204" pitchFamily="34" charset="0"/>
              </a:rPr>
              <a:t>Димеризация caspase 2 вызывает её активацию. Bouchier-Hayes et al. слили С-терминальную и N-терминальную части venus, производного yellow fluorescent белка, с молекулой caspase 2 и ко-экспрессировали их в клетках человека. Димеризация caspase 2 dimerization приводит в контакт части белка venus, в результате флюоресцентный сигнал отражает активацию в реальном времени caspase 2. Используя эту технику, авт. продемонстрировали активацию caspase 2 в ответ на тепловой шок, химические воздействия. которые разрушают цитоскелет, метаболические стрессы и повреждения ДНК. Т.к. тепловой шок стимулирует наиболее мощную реакцию BiFC, поэтому авт. охарактеризовали активацию caspase 2 в ответ на хит-шоковый стресс. </a:t>
            </a:r>
          </a:p>
          <a:p>
            <a:pPr eaLnBrk="1" hangingPunct="1">
              <a:lnSpc>
                <a:spcPct val="80000"/>
              </a:lnSpc>
              <a:spcBef>
                <a:spcPts val="338"/>
              </a:spcBef>
              <a:buClrTx/>
              <a:buFontTx/>
              <a:buNone/>
            </a:pPr>
            <a:r>
              <a:rPr lang="ru-RU" altLang="ru-RU" sz="900">
                <a:latin typeface="Arial" panose="020B0604020202020204" pitchFamily="34" charset="0"/>
              </a:rPr>
              <a:t>Хотя в нескольких сообщениях утверждалось, что caspase 2 активируется в ядре, трехмерные картинки клеток, экспрессирующих caspase 2 BiFC молекулы, показали, что активация caspase 2 происходит в цитоплазме в ответ на тепловой шок. Более того, цейттраферная микроскопия показала, что активация caspase 2 предшествует появлению флюоресцентно меченного omi - одного из белков, высвобождаемых из митохондрий во время MOMP - примерно в 2 ч. Это помещает активацию caspase 2 выше MOMP. </a:t>
            </a:r>
          </a:p>
          <a:p>
            <a:pPr eaLnBrk="1" hangingPunct="1">
              <a:lnSpc>
                <a:spcPct val="80000"/>
              </a:lnSpc>
              <a:spcBef>
                <a:spcPts val="338"/>
              </a:spcBef>
              <a:buClrTx/>
              <a:buFontTx/>
              <a:buNone/>
            </a:pPr>
            <a:r>
              <a:rPr lang="ru-RU" altLang="ru-RU" sz="900">
                <a:latin typeface="Arial" panose="020B0604020202020204" pitchFamily="34" charset="0"/>
              </a:rPr>
              <a:t>Наконец, авт. попытались идентифицировать события, которые регулируют активацию caspase 2. Теплом индуцированная транскрипция белков теплового шока, таких как хитшоковый белок 90alpha (HSP90alpha), который способствует выживанию клеток. Авт. установили, что ингибирование HSP90alpha с использованием химических соединений или за счет редукции его экспрессии, используя short hairpin RNA, увеличивает количество BiFC-позитивных клеток в ответ на тепловой шок. Т.о., HSP90alpha может негативно регулировать активацию caspase 2. </a:t>
            </a:r>
          </a:p>
          <a:p>
            <a:pPr eaLnBrk="1" hangingPunct="1">
              <a:lnSpc>
                <a:spcPct val="80000"/>
              </a:lnSpc>
              <a:spcBef>
                <a:spcPts val="338"/>
              </a:spcBef>
              <a:buClrTx/>
              <a:buFontTx/>
              <a:buNone/>
            </a:pPr>
            <a:r>
              <a:rPr lang="ru-RU" altLang="ru-RU" sz="900">
                <a:latin typeface="Arial" panose="020B0604020202020204" pitchFamily="34" charset="0"/>
              </a:rPr>
              <a:t>Авт. продемонстрировали и ценную технику для изучения активации инициатора caspases в реальном времени и используя этот подход показали, что тепловым шоком индуцированная активация caspase 2 происходит выше MOMP в митохондриальном апоптическом сигнальном каскаде.</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12D1763E-CDF2-4037-ADE7-797DE8D27102}" type="slidenum">
              <a:rPr lang="ru-RU" altLang="ru-RU" smtClean="0">
                <a:latin typeface="Arial" panose="020B0604020202020204" pitchFamily="34" charset="0"/>
              </a:rPr>
              <a:pPr>
                <a:spcBef>
                  <a:spcPct val="0"/>
                </a:spcBef>
                <a:buClrTx/>
                <a:buFontTx/>
                <a:buNone/>
              </a:pPr>
              <a:t>6</a:t>
            </a:fld>
            <a:endParaRPr lang="ru-RU" altLang="ru-RU" smtClean="0">
              <a:latin typeface="Arial" panose="020B0604020202020204" pitchFamily="34" charset="0"/>
            </a:endParaRPr>
          </a:p>
        </p:txBody>
      </p:sp>
      <p:sp>
        <p:nvSpPr>
          <p:cNvPr id="8806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lt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FFE61A1-DA0D-4C62-B31E-FFED2D30A7AC}" type="slidenum">
              <a:rPr lang="ru-RU" altLang="ru-RU" smtClean="0">
                <a:latin typeface="Arial" panose="020B0604020202020204" pitchFamily="34" charset="0"/>
              </a:rPr>
              <a:pPr>
                <a:spcBef>
                  <a:spcPct val="0"/>
                </a:spcBef>
                <a:buClrTx/>
                <a:buFontTx/>
                <a:buNone/>
              </a:pPr>
              <a:t>8</a:t>
            </a:fld>
            <a:endParaRPr lang="ru-RU" altLang="ru-RU" smtClean="0">
              <a:latin typeface="Arial" panose="020B0604020202020204" pitchFamily="34" charset="0"/>
            </a:endParaRPr>
          </a:p>
        </p:txBody>
      </p:sp>
      <p:sp>
        <p:nvSpPr>
          <p:cNvPr id="92163" name="Rectangle 1"/>
          <p:cNvSpPr>
            <a:spLocks noGrp="1" noRot="1" noChangeAspect="1" noChangeArrowheads="1" noTextEdit="1"/>
          </p:cNvSpPr>
          <p:nvPr>
            <p:ph type="sldImg"/>
          </p:nvPr>
        </p:nvSpPr>
        <p:spPr>
          <a:xfrm>
            <a:off x="1143000" y="695325"/>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4"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lt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38BE073F-FFA7-43B1-AA40-0B5F06BDD5E6}" type="slidenum">
              <a:rPr lang="ru-RU" altLang="ru-RU" smtClean="0">
                <a:latin typeface="Arial" panose="020B0604020202020204" pitchFamily="34" charset="0"/>
              </a:rPr>
              <a:pPr>
                <a:spcBef>
                  <a:spcPct val="0"/>
                </a:spcBef>
                <a:buClrTx/>
                <a:buFontTx/>
                <a:buNone/>
              </a:pPr>
              <a:t>9</a:t>
            </a:fld>
            <a:endParaRPr lang="ru-RU" altLang="ru-RU" smtClean="0">
              <a:latin typeface="Arial" panose="020B0604020202020204" pitchFamily="34" charset="0"/>
            </a:endParaRPr>
          </a:p>
        </p:txBody>
      </p:sp>
      <p:sp>
        <p:nvSpPr>
          <p:cNvPr id="9011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ltLang="ru-RU"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FBBA7B48-565A-461B-B067-F78BE5B8F5CA}" type="slidenum">
              <a:rPr lang="ru-RU" altLang="ru-RU" smtClean="0">
                <a:latin typeface="Arial" panose="020B0604020202020204" pitchFamily="34" charset="0"/>
              </a:rPr>
              <a:pPr>
                <a:spcBef>
                  <a:spcPct val="0"/>
                </a:spcBef>
                <a:buClrTx/>
                <a:buFontTx/>
                <a:buNone/>
              </a:pPr>
              <a:t>10</a:t>
            </a:fld>
            <a:endParaRPr lang="ru-RU" altLang="ru-RU" smtClean="0">
              <a:latin typeface="Arial" panose="020B0604020202020204" pitchFamily="34" charset="0"/>
            </a:endParaRPr>
          </a:p>
        </p:txBody>
      </p:sp>
      <p:sp>
        <p:nvSpPr>
          <p:cNvPr id="9625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ltLang="ru-RU"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F8670C4-F2A7-47FB-9754-B24A3E055C5F}" type="slidenum">
              <a:rPr lang="ru-RU" altLang="ru-RU" smtClean="0">
                <a:latin typeface="Arial" panose="020B0604020202020204" pitchFamily="34" charset="0"/>
              </a:rPr>
              <a:pPr>
                <a:spcBef>
                  <a:spcPct val="0"/>
                </a:spcBef>
                <a:buClrTx/>
                <a:buFontTx/>
                <a:buNone/>
              </a:pPr>
              <a:t>11</a:t>
            </a:fld>
            <a:endParaRPr lang="ru-RU" altLang="ru-RU" smtClean="0">
              <a:latin typeface="Arial" panose="020B0604020202020204" pitchFamily="34" charset="0"/>
            </a:endParaRPr>
          </a:p>
        </p:txBody>
      </p:sp>
      <p:sp>
        <p:nvSpPr>
          <p:cNvPr id="9830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ltLang="ru-RU"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B0012621-3139-4188-8F5D-A4630220E52B}" type="slidenum">
              <a:rPr lang="ru-RU" altLang="ru-RU" smtClean="0">
                <a:latin typeface="Arial" panose="020B0604020202020204" pitchFamily="34" charset="0"/>
              </a:rPr>
              <a:pPr>
                <a:spcBef>
                  <a:spcPct val="0"/>
                </a:spcBef>
                <a:buClrTx/>
                <a:buFontTx/>
                <a:buNone/>
              </a:pPr>
              <a:t>12</a:t>
            </a:fld>
            <a:endParaRPr lang="ru-RU" altLang="ru-RU" smtClean="0">
              <a:latin typeface="Arial" panose="020B0604020202020204" pitchFamily="34" charset="0"/>
            </a:endParaRPr>
          </a:p>
        </p:txBody>
      </p:sp>
      <p:sp>
        <p:nvSpPr>
          <p:cNvPr id="10035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ltLang="ru-RU"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2FF6CA28-FD90-495F-8429-F652DCD1DA48}" type="slidenum">
              <a:rPr lang="ru-RU" altLang="ru-RU" smtClean="0">
                <a:latin typeface="Arial" panose="020B0604020202020204" pitchFamily="34" charset="0"/>
              </a:rPr>
              <a:pPr>
                <a:spcBef>
                  <a:spcPct val="0"/>
                </a:spcBef>
                <a:buClrTx/>
                <a:buFontTx/>
                <a:buNone/>
              </a:pPr>
              <a:t>13</a:t>
            </a:fld>
            <a:endParaRPr lang="ru-RU" altLang="ru-RU" smtClean="0">
              <a:latin typeface="Arial" panose="020B0604020202020204" pitchFamily="34" charset="0"/>
            </a:endParaRPr>
          </a:p>
        </p:txBody>
      </p:sp>
      <p:sp>
        <p:nvSpPr>
          <p:cNvPr id="409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ltLang="ru-RU" smtClean="0"/>
          </a:p>
        </p:txBody>
      </p:sp>
    </p:spTree>
    <p:extLst>
      <p:ext uri="{BB962C8B-B14F-4D97-AF65-F5344CB8AC3E}">
        <p14:creationId xmlns:p14="http://schemas.microsoft.com/office/powerpoint/2010/main" val="262928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Rectangle 5"/>
          <p:cNvSpPr>
            <a:spLocks noGrp="1" noChangeArrowheads="1"/>
          </p:cNvSpPr>
          <p:nvPr>
            <p:ph type="sldNum" idx="10"/>
          </p:nvPr>
        </p:nvSpPr>
        <p:spPr>
          <a:ln/>
        </p:spPr>
        <p:txBody>
          <a:bodyPr/>
          <a:lstStyle>
            <a:lvl1pPr>
              <a:defRPr/>
            </a:lvl1pPr>
          </a:lstStyle>
          <a:p>
            <a:pPr>
              <a:defRPr/>
            </a:pPr>
            <a:fld id="{9BD54651-5674-4BC4-8AE9-BC7DAC3D4A7F}" type="slidenum">
              <a:rPr lang="ru-RU" altLang="ru-RU"/>
              <a:pPr>
                <a:defRPr/>
              </a:pPr>
              <a:t>‹#›</a:t>
            </a:fld>
            <a:endParaRPr lang="ru-RU" altLang="ru-RU"/>
          </a:p>
        </p:txBody>
      </p:sp>
    </p:spTree>
    <p:extLst>
      <p:ext uri="{BB962C8B-B14F-4D97-AF65-F5344CB8AC3E}">
        <p14:creationId xmlns:p14="http://schemas.microsoft.com/office/powerpoint/2010/main" val="1711882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sldNum" idx="10"/>
          </p:nvPr>
        </p:nvSpPr>
        <p:spPr>
          <a:ln/>
        </p:spPr>
        <p:txBody>
          <a:bodyPr/>
          <a:lstStyle>
            <a:lvl1pPr>
              <a:defRPr/>
            </a:lvl1pPr>
          </a:lstStyle>
          <a:p>
            <a:pPr>
              <a:defRPr/>
            </a:pPr>
            <a:fld id="{00D210EF-5DDB-4C57-BF1B-445E2DD0687F}" type="slidenum">
              <a:rPr lang="ru-RU" altLang="ru-RU"/>
              <a:pPr>
                <a:defRPr/>
              </a:pPr>
              <a:t>‹#›</a:t>
            </a:fld>
            <a:endParaRPr lang="ru-RU" altLang="ru-RU"/>
          </a:p>
        </p:txBody>
      </p:sp>
    </p:spTree>
    <p:extLst>
      <p:ext uri="{BB962C8B-B14F-4D97-AF65-F5344CB8AC3E}">
        <p14:creationId xmlns:p14="http://schemas.microsoft.com/office/powerpoint/2010/main" val="2235310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5813" cy="5849937"/>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4993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sldNum" idx="10"/>
          </p:nvPr>
        </p:nvSpPr>
        <p:spPr>
          <a:ln/>
        </p:spPr>
        <p:txBody>
          <a:bodyPr/>
          <a:lstStyle>
            <a:lvl1pPr>
              <a:defRPr/>
            </a:lvl1pPr>
          </a:lstStyle>
          <a:p>
            <a:pPr>
              <a:defRPr/>
            </a:pPr>
            <a:fld id="{F5D8851D-352D-40ED-ADE0-ABDFB7DE2637}" type="slidenum">
              <a:rPr lang="ru-RU" altLang="ru-RU"/>
              <a:pPr>
                <a:defRPr/>
              </a:pPr>
              <a:t>‹#›</a:t>
            </a:fld>
            <a:endParaRPr lang="ru-RU" altLang="ru-RU"/>
          </a:p>
        </p:txBody>
      </p:sp>
    </p:spTree>
    <p:extLst>
      <p:ext uri="{BB962C8B-B14F-4D97-AF65-F5344CB8AC3E}">
        <p14:creationId xmlns:p14="http://schemas.microsoft.com/office/powerpoint/2010/main" val="422929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5"/>
          <p:cNvSpPr>
            <a:spLocks noGrp="1" noChangeArrowheads="1"/>
          </p:cNvSpPr>
          <p:nvPr>
            <p:ph type="sldNum" idx="10"/>
          </p:nvPr>
        </p:nvSpPr>
        <p:spPr>
          <a:ln/>
        </p:spPr>
        <p:txBody>
          <a:bodyPr/>
          <a:lstStyle>
            <a:lvl1pPr>
              <a:defRPr/>
            </a:lvl1pPr>
          </a:lstStyle>
          <a:p>
            <a:pPr>
              <a:defRPr/>
            </a:pPr>
            <a:fld id="{FD729846-5CFB-40F8-BC4E-B4AC8EAAF20C}" type="slidenum">
              <a:rPr lang="ru-RU" altLang="ru-RU"/>
              <a:pPr>
                <a:defRPr/>
              </a:pPr>
              <a:t>‹#›</a:t>
            </a:fld>
            <a:endParaRPr lang="ru-RU" altLang="ru-RU"/>
          </a:p>
        </p:txBody>
      </p:sp>
    </p:spTree>
    <p:extLst>
      <p:ext uri="{BB962C8B-B14F-4D97-AF65-F5344CB8AC3E}">
        <p14:creationId xmlns:p14="http://schemas.microsoft.com/office/powerpoint/2010/main" val="6865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ru-RU" smtClean="0"/>
              <a:t>Образец текста</a:t>
            </a:r>
          </a:p>
        </p:txBody>
      </p:sp>
      <p:sp>
        <p:nvSpPr>
          <p:cNvPr id="4" name="Rectangle 5"/>
          <p:cNvSpPr>
            <a:spLocks noGrp="1" noChangeArrowheads="1"/>
          </p:cNvSpPr>
          <p:nvPr>
            <p:ph type="sldNum" idx="10"/>
          </p:nvPr>
        </p:nvSpPr>
        <p:spPr>
          <a:ln/>
        </p:spPr>
        <p:txBody>
          <a:bodyPr/>
          <a:lstStyle>
            <a:lvl1pPr>
              <a:defRPr/>
            </a:lvl1pPr>
          </a:lstStyle>
          <a:p>
            <a:pPr>
              <a:defRPr/>
            </a:pPr>
            <a:fld id="{3FEB2DBC-19C8-499A-BB80-8C37BB5BC62D}" type="slidenum">
              <a:rPr lang="ru-RU" altLang="ru-RU"/>
              <a:pPr>
                <a:defRPr/>
              </a:pPr>
              <a:t>‹#›</a:t>
            </a:fld>
            <a:endParaRPr lang="ru-RU" altLang="ru-RU"/>
          </a:p>
        </p:txBody>
      </p:sp>
    </p:spTree>
    <p:extLst>
      <p:ext uri="{BB962C8B-B14F-4D97-AF65-F5344CB8AC3E}">
        <p14:creationId xmlns:p14="http://schemas.microsoft.com/office/powerpoint/2010/main" val="152543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7013" cy="45243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6613" y="1600200"/>
            <a:ext cx="4038600" cy="45243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5"/>
          <p:cNvSpPr>
            <a:spLocks noGrp="1" noChangeArrowheads="1"/>
          </p:cNvSpPr>
          <p:nvPr>
            <p:ph type="sldNum" idx="10"/>
          </p:nvPr>
        </p:nvSpPr>
        <p:spPr>
          <a:ln/>
        </p:spPr>
        <p:txBody>
          <a:bodyPr/>
          <a:lstStyle>
            <a:lvl1pPr>
              <a:defRPr/>
            </a:lvl1pPr>
          </a:lstStyle>
          <a:p>
            <a:pPr>
              <a:defRPr/>
            </a:pPr>
            <a:fld id="{95D5C436-C8FE-4023-A937-8421A271DAD3}" type="slidenum">
              <a:rPr lang="ru-RU" altLang="ru-RU"/>
              <a:pPr>
                <a:defRPr/>
              </a:pPr>
              <a:t>‹#›</a:t>
            </a:fld>
            <a:endParaRPr lang="ru-RU" altLang="ru-RU"/>
          </a:p>
        </p:txBody>
      </p:sp>
    </p:spTree>
    <p:extLst>
      <p:ext uri="{BB962C8B-B14F-4D97-AF65-F5344CB8AC3E}">
        <p14:creationId xmlns:p14="http://schemas.microsoft.com/office/powerpoint/2010/main" val="266229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5"/>
          <p:cNvSpPr>
            <a:spLocks noGrp="1" noChangeArrowheads="1"/>
          </p:cNvSpPr>
          <p:nvPr>
            <p:ph type="sldNum" idx="10"/>
          </p:nvPr>
        </p:nvSpPr>
        <p:spPr>
          <a:ln/>
        </p:spPr>
        <p:txBody>
          <a:bodyPr/>
          <a:lstStyle>
            <a:lvl1pPr>
              <a:defRPr/>
            </a:lvl1pPr>
          </a:lstStyle>
          <a:p>
            <a:pPr>
              <a:defRPr/>
            </a:pPr>
            <a:fld id="{7A8CBBC9-71F5-4619-9F2A-66FFF3E2FB08}" type="slidenum">
              <a:rPr lang="ru-RU" altLang="ru-RU"/>
              <a:pPr>
                <a:defRPr/>
              </a:pPr>
              <a:t>‹#›</a:t>
            </a:fld>
            <a:endParaRPr lang="ru-RU" altLang="ru-RU"/>
          </a:p>
        </p:txBody>
      </p:sp>
    </p:spTree>
    <p:extLst>
      <p:ext uri="{BB962C8B-B14F-4D97-AF65-F5344CB8AC3E}">
        <p14:creationId xmlns:p14="http://schemas.microsoft.com/office/powerpoint/2010/main" val="8340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5"/>
          <p:cNvSpPr>
            <a:spLocks noGrp="1" noChangeArrowheads="1"/>
          </p:cNvSpPr>
          <p:nvPr>
            <p:ph type="sldNum" idx="10"/>
          </p:nvPr>
        </p:nvSpPr>
        <p:spPr>
          <a:ln/>
        </p:spPr>
        <p:txBody>
          <a:bodyPr/>
          <a:lstStyle>
            <a:lvl1pPr>
              <a:defRPr/>
            </a:lvl1pPr>
          </a:lstStyle>
          <a:p>
            <a:pPr>
              <a:defRPr/>
            </a:pPr>
            <a:fld id="{9B09EBC3-537F-4D24-B817-DEA977CFB059}" type="slidenum">
              <a:rPr lang="ru-RU" altLang="ru-RU"/>
              <a:pPr>
                <a:defRPr/>
              </a:pPr>
              <a:t>‹#›</a:t>
            </a:fld>
            <a:endParaRPr lang="ru-RU" altLang="ru-RU"/>
          </a:p>
        </p:txBody>
      </p:sp>
    </p:spTree>
    <p:extLst>
      <p:ext uri="{BB962C8B-B14F-4D97-AF65-F5344CB8AC3E}">
        <p14:creationId xmlns:p14="http://schemas.microsoft.com/office/powerpoint/2010/main" val="181225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163782DC-F564-48A0-9B97-476C41CB5825}" type="slidenum">
              <a:rPr lang="ru-RU" altLang="ru-RU"/>
              <a:pPr>
                <a:defRPr/>
              </a:pPr>
              <a:t>‹#›</a:t>
            </a:fld>
            <a:endParaRPr lang="ru-RU" altLang="ru-RU"/>
          </a:p>
        </p:txBody>
      </p:sp>
    </p:spTree>
    <p:extLst>
      <p:ext uri="{BB962C8B-B14F-4D97-AF65-F5344CB8AC3E}">
        <p14:creationId xmlns:p14="http://schemas.microsoft.com/office/powerpoint/2010/main" val="303168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Rectangle 5"/>
          <p:cNvSpPr>
            <a:spLocks noGrp="1" noChangeArrowheads="1"/>
          </p:cNvSpPr>
          <p:nvPr>
            <p:ph type="sldNum" idx="10"/>
          </p:nvPr>
        </p:nvSpPr>
        <p:spPr>
          <a:ln/>
        </p:spPr>
        <p:txBody>
          <a:bodyPr/>
          <a:lstStyle>
            <a:lvl1pPr>
              <a:defRPr/>
            </a:lvl1pPr>
          </a:lstStyle>
          <a:p>
            <a:pPr>
              <a:defRPr/>
            </a:pPr>
            <a:fld id="{EEAFADDE-2B27-4F2A-9A99-357F040022C0}" type="slidenum">
              <a:rPr lang="ru-RU" altLang="ru-RU"/>
              <a:pPr>
                <a:defRPr/>
              </a:pPr>
              <a:t>‹#›</a:t>
            </a:fld>
            <a:endParaRPr lang="ru-RU" altLang="ru-RU"/>
          </a:p>
        </p:txBody>
      </p:sp>
    </p:spTree>
    <p:extLst>
      <p:ext uri="{BB962C8B-B14F-4D97-AF65-F5344CB8AC3E}">
        <p14:creationId xmlns:p14="http://schemas.microsoft.com/office/powerpoint/2010/main" val="3738800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Rectangle 5"/>
          <p:cNvSpPr>
            <a:spLocks noGrp="1" noChangeArrowheads="1"/>
          </p:cNvSpPr>
          <p:nvPr>
            <p:ph type="sldNum" idx="10"/>
          </p:nvPr>
        </p:nvSpPr>
        <p:spPr>
          <a:ln/>
        </p:spPr>
        <p:txBody>
          <a:bodyPr/>
          <a:lstStyle>
            <a:lvl1pPr>
              <a:defRPr/>
            </a:lvl1pPr>
          </a:lstStyle>
          <a:p>
            <a:pPr>
              <a:defRPr/>
            </a:pPr>
            <a:fld id="{721A96D7-CEB9-44D5-9F52-121197E9B0BA}" type="slidenum">
              <a:rPr lang="ru-RU" altLang="ru-RU"/>
              <a:pPr>
                <a:defRPr/>
              </a:pPr>
              <a:t>‹#›</a:t>
            </a:fld>
            <a:endParaRPr lang="ru-RU" altLang="ru-RU"/>
          </a:p>
        </p:txBody>
      </p:sp>
    </p:spTree>
    <p:extLst>
      <p:ext uri="{BB962C8B-B14F-4D97-AF65-F5344CB8AC3E}">
        <p14:creationId xmlns:p14="http://schemas.microsoft.com/office/powerpoint/2010/main" val="99198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274638"/>
            <a:ext cx="8228013"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ru-RU" smtClean="0"/>
              <a:t>Для правки текста заголовка щёлкните мышью</a:t>
            </a:r>
          </a:p>
        </p:txBody>
      </p:sp>
      <p:sp>
        <p:nvSpPr>
          <p:cNvPr id="1027" name="Rectangle 2"/>
          <p:cNvSpPr>
            <a:spLocks noGrp="1" noChangeArrowheads="1"/>
          </p:cNvSpPr>
          <p:nvPr>
            <p:ph type="body" idx="1"/>
          </p:nvPr>
        </p:nvSpPr>
        <p:spPr bwMode="auto">
          <a:xfrm>
            <a:off x="457200" y="1600200"/>
            <a:ext cx="8228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ru-RU" smtClean="0"/>
              <a:t>Для правки структуры щёлкните мышью</a:t>
            </a:r>
          </a:p>
          <a:p>
            <a:pPr lvl="1"/>
            <a:r>
              <a:rPr lang="en-GB" altLang="ru-RU" smtClean="0"/>
              <a:t>Второй уровень структуры</a:t>
            </a:r>
          </a:p>
          <a:p>
            <a:pPr lvl="2"/>
            <a:r>
              <a:rPr lang="en-GB" altLang="ru-RU" smtClean="0"/>
              <a:t>Третий уровень структуры</a:t>
            </a:r>
          </a:p>
          <a:p>
            <a:pPr lvl="3"/>
            <a:r>
              <a:rPr lang="en-GB" altLang="ru-RU" smtClean="0"/>
              <a:t>Четвёртый уровень структуры</a:t>
            </a:r>
          </a:p>
          <a:p>
            <a:pPr lvl="4"/>
            <a:r>
              <a:rPr lang="en-GB" altLang="ru-RU" smtClean="0"/>
              <a:t>Пятый уровень структуры</a:t>
            </a:r>
          </a:p>
          <a:p>
            <a:pPr lvl="4"/>
            <a:r>
              <a:rPr lang="en-GB" altLang="ru-RU" smtClean="0"/>
              <a:t>Шестой уровень структуры</a:t>
            </a:r>
          </a:p>
          <a:p>
            <a:pPr lvl="4"/>
            <a:r>
              <a:rPr lang="en-GB" altLang="ru-RU" smtClean="0"/>
              <a:t>Седьмой уровень структуры</a:t>
            </a:r>
          </a:p>
        </p:txBody>
      </p:sp>
      <p:sp>
        <p:nvSpPr>
          <p:cNvPr id="1028" name="Text Box 3"/>
          <p:cNvSpPr txBox="1">
            <a:spLocks noChangeArrowheads="1"/>
          </p:cNvSpPr>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1029" name="Text Box 4"/>
          <p:cNvSpPr txBox="1">
            <a:spLocks noChangeArrowheads="1"/>
          </p:cNvSpPr>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2" name="Rectangle 5"/>
          <p:cNvSpPr>
            <a:spLocks noGrp="1" noChangeArrowheads="1"/>
          </p:cNvSpPr>
          <p:nvPr>
            <p:ph type="sldNum"/>
          </p:nvPr>
        </p:nvSpPr>
        <p:spPr bwMode="auto">
          <a:xfrm>
            <a:off x="6553200" y="6245225"/>
            <a:ext cx="2132013"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cs typeface="Segoe UI" panose="020B0502040204020203" pitchFamily="34" charset="0"/>
              </a:defRPr>
            </a:lvl1pPr>
          </a:lstStyle>
          <a:p>
            <a:pPr>
              <a:defRPr/>
            </a:pPr>
            <a:fld id="{6F5E2EFE-86AA-421A-880C-ADB0EF90A743}"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3.png"/><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google.ru/url?sa=t&amp;rct=j&amp;q=&amp;esrc=s&amp;source=web&amp;cd=6&amp;cad=rja&amp;uact=8&amp;ved=2ahUKEwie15Ka5K_mAhVH2aYKHTF_CIMQFjAFegQIBhAB&amp;url=https://www.zin.ru/Animalia/Coleoptera/rus/dobzhan.htm&amp;usg=AOvVaw1rVH-YG2SoDLpDvWQzM6Lv" TargetMode="Externa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dx.doi.org/10.1186/1471-2148-7-S2-S4"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hyperlink" Target="https://dx.doi.org/10.1186/1471-2148-7-S2-S4" TargetMode="Externa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www.library.csi.cuny.edu/~davis/Bioinfo_326/lectures/lect5_6/orthologs3.gi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0.png"/><Relationship Id="rId5" Type="http://schemas.openxmlformats.org/officeDocument/2006/relationships/oleObject" Target="../embeddings/oleObject7.bin"/><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dx.doi.org/10.1098/rstb.2015.0041" TargetMode="External"/><Relationship Id="rId2" Type="http://schemas.openxmlformats.org/officeDocument/2006/relationships/hyperlink" Target="https://www.ncbi.nlm.nih.gov/pmc/articles/PMC4685580/"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2.emf"/></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9.png"/><Relationship Id="rId5" Type="http://schemas.openxmlformats.org/officeDocument/2006/relationships/oleObject" Target="../embeddings/oleObject2.bin"/><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79512" y="286628"/>
            <a:ext cx="1942400" cy="1281984"/>
          </a:xfrm>
          <a:prstGeom prst="rect">
            <a:avLst/>
          </a:prstGeom>
        </p:spPr>
      </p:pic>
      <p:pic>
        <p:nvPicPr>
          <p:cNvPr id="3" name="Рисунок 2"/>
          <p:cNvPicPr>
            <a:picLocks noChangeAspect="1"/>
          </p:cNvPicPr>
          <p:nvPr/>
        </p:nvPicPr>
        <p:blipFill>
          <a:blip r:embed="rId3"/>
          <a:stretch>
            <a:fillRect/>
          </a:stretch>
        </p:blipFill>
        <p:spPr>
          <a:xfrm>
            <a:off x="1034793" y="1786377"/>
            <a:ext cx="6899788" cy="3380896"/>
          </a:xfrm>
          <a:prstGeom prst="rect">
            <a:avLst/>
          </a:prstGeom>
        </p:spPr>
      </p:pic>
      <p:sp>
        <p:nvSpPr>
          <p:cNvPr id="4" name="Прямоугольник 3"/>
          <p:cNvSpPr/>
          <p:nvPr/>
        </p:nvSpPr>
        <p:spPr>
          <a:xfrm>
            <a:off x="2302840" y="573677"/>
            <a:ext cx="4608512" cy="707886"/>
          </a:xfrm>
          <a:prstGeom prst="rect">
            <a:avLst/>
          </a:prstGeom>
        </p:spPr>
        <p:txBody>
          <a:bodyPr wrap="square">
            <a:spAutoFit/>
          </a:bodyPr>
          <a:lstStyle/>
          <a:p>
            <a:pPr algn="ctr"/>
            <a:r>
              <a:rPr lang="ru-RU" sz="2000" b="1" dirty="0" smtClean="0">
                <a:solidFill>
                  <a:schemeClr val="tx1"/>
                </a:solidFill>
                <a:effectLst>
                  <a:outerShdw blurRad="38100" dist="38100" dir="2700000" algn="tl">
                    <a:srgbClr val="000000">
                      <a:alpha val="43137"/>
                    </a:srgbClr>
                  </a:outerShdw>
                </a:effectLst>
                <a:latin typeface="Georgia" panose="02040502050405020303" pitchFamily="18" charset="0"/>
              </a:rPr>
              <a:t>Нобелевская премия </a:t>
            </a:r>
            <a:r>
              <a:rPr lang="ru-RU" sz="2000" b="1" dirty="0">
                <a:solidFill>
                  <a:schemeClr val="tx1"/>
                </a:solidFill>
                <a:effectLst>
                  <a:outerShdw blurRad="38100" dist="38100" dir="2700000" algn="tl">
                    <a:srgbClr val="000000">
                      <a:alpha val="43137"/>
                    </a:srgbClr>
                  </a:outerShdw>
                </a:effectLst>
                <a:latin typeface="Georgia" panose="02040502050405020303" pitchFamily="18" charset="0"/>
              </a:rPr>
              <a:t>по химии </a:t>
            </a:r>
            <a:r>
              <a:rPr lang="ru-RU" sz="2000" b="1" dirty="0" smtClean="0">
                <a:solidFill>
                  <a:schemeClr val="tx1"/>
                </a:solidFill>
                <a:effectLst>
                  <a:outerShdw blurRad="38100" dist="38100" dir="2700000" algn="tl">
                    <a:srgbClr val="000000">
                      <a:alpha val="43137"/>
                    </a:srgbClr>
                  </a:outerShdw>
                </a:effectLst>
                <a:latin typeface="Georgia" panose="02040502050405020303" pitchFamily="18" charset="0"/>
              </a:rPr>
              <a:t>2008</a:t>
            </a:r>
            <a:r>
              <a:rPr lang="ru-RU" sz="2000" b="1" dirty="0">
                <a:solidFill>
                  <a:schemeClr val="tx1"/>
                </a:solidFill>
                <a:effectLst>
                  <a:outerShdw blurRad="38100" dist="38100" dir="2700000" algn="tl">
                    <a:srgbClr val="000000">
                      <a:alpha val="43137"/>
                    </a:srgbClr>
                  </a:outerShdw>
                </a:effectLst>
                <a:latin typeface="Georgia" panose="02040502050405020303" pitchFamily="18" charset="0"/>
              </a:rPr>
              <a:t> </a:t>
            </a:r>
            <a:r>
              <a:rPr lang="ru-RU" sz="2000" b="1" dirty="0" smtClean="0">
                <a:solidFill>
                  <a:schemeClr val="tx1"/>
                </a:solidFill>
                <a:effectLst>
                  <a:outerShdw blurRad="38100" dist="38100" dir="2700000" algn="tl">
                    <a:srgbClr val="000000">
                      <a:alpha val="43137"/>
                    </a:srgbClr>
                  </a:outerShdw>
                </a:effectLst>
                <a:latin typeface="Georgia" panose="02040502050405020303" pitchFamily="18" charset="0"/>
              </a:rPr>
              <a:t>г.</a:t>
            </a:r>
            <a:endParaRPr lang="ru-RU" sz="2000" b="1" dirty="0">
              <a:solidFill>
                <a:schemeClr val="tx1"/>
              </a:solidFill>
              <a:effectLst>
                <a:outerShdw blurRad="38100" dist="38100" dir="2700000" algn="tl">
                  <a:srgbClr val="000000">
                    <a:alpha val="43137"/>
                  </a:srgbClr>
                </a:outerShdw>
              </a:effectLst>
              <a:latin typeface="Georgia" panose="02040502050405020303" pitchFamily="18" charset="0"/>
            </a:endParaRPr>
          </a:p>
        </p:txBody>
      </p:sp>
      <p:sp>
        <p:nvSpPr>
          <p:cNvPr id="5" name="Прямоугольник 4"/>
          <p:cNvSpPr/>
          <p:nvPr/>
        </p:nvSpPr>
        <p:spPr>
          <a:xfrm>
            <a:off x="1187624" y="5061872"/>
            <a:ext cx="2061142" cy="646331"/>
          </a:xfrm>
          <a:prstGeom prst="rect">
            <a:avLst/>
          </a:prstGeom>
        </p:spPr>
        <p:txBody>
          <a:bodyPr wrap="none">
            <a:spAutoFit/>
          </a:bodyPr>
          <a:lstStyle/>
          <a:p>
            <a:pPr algn="ctr"/>
            <a:r>
              <a:rPr lang="ru-RU" dirty="0">
                <a:solidFill>
                  <a:schemeClr val="tx1"/>
                </a:solidFill>
              </a:rPr>
              <a:t>Осаму </a:t>
            </a:r>
            <a:r>
              <a:rPr lang="ru-RU" dirty="0" err="1" smtClean="0">
                <a:solidFill>
                  <a:schemeClr val="tx1"/>
                </a:solidFill>
              </a:rPr>
              <a:t>Симомура</a:t>
            </a:r>
            <a:endParaRPr lang="ru-RU" dirty="0" smtClean="0">
              <a:solidFill>
                <a:schemeClr val="tx1"/>
              </a:solidFill>
            </a:endParaRPr>
          </a:p>
          <a:p>
            <a:pPr algn="ctr"/>
            <a:r>
              <a:rPr lang="ru-RU" dirty="0" smtClean="0">
                <a:solidFill>
                  <a:schemeClr val="tx1"/>
                </a:solidFill>
              </a:rPr>
              <a:t>(1928-2018</a:t>
            </a:r>
            <a:r>
              <a:rPr lang="ru-RU" dirty="0">
                <a:solidFill>
                  <a:schemeClr val="tx1"/>
                </a:solidFill>
              </a:rPr>
              <a:t>) </a:t>
            </a:r>
          </a:p>
        </p:txBody>
      </p:sp>
      <p:sp>
        <p:nvSpPr>
          <p:cNvPr id="6" name="Прямоугольник 5"/>
          <p:cNvSpPr/>
          <p:nvPr/>
        </p:nvSpPr>
        <p:spPr>
          <a:xfrm>
            <a:off x="3575376" y="5085184"/>
            <a:ext cx="1791581" cy="646331"/>
          </a:xfrm>
          <a:prstGeom prst="rect">
            <a:avLst/>
          </a:prstGeom>
        </p:spPr>
        <p:txBody>
          <a:bodyPr wrap="none">
            <a:spAutoFit/>
          </a:bodyPr>
          <a:lstStyle/>
          <a:p>
            <a:pPr algn="ctr"/>
            <a:r>
              <a:rPr lang="ru-RU" dirty="0">
                <a:solidFill>
                  <a:schemeClr val="tx1"/>
                </a:solidFill>
              </a:rPr>
              <a:t>Мартин </a:t>
            </a:r>
            <a:r>
              <a:rPr lang="ru-RU" dirty="0" err="1" smtClean="0">
                <a:solidFill>
                  <a:schemeClr val="tx1"/>
                </a:solidFill>
              </a:rPr>
              <a:t>Чалфи</a:t>
            </a:r>
            <a:endParaRPr lang="ru-RU" dirty="0" smtClean="0">
              <a:solidFill>
                <a:schemeClr val="tx1"/>
              </a:solidFill>
            </a:endParaRPr>
          </a:p>
          <a:p>
            <a:pPr algn="ctr"/>
            <a:r>
              <a:rPr lang="ru-RU" dirty="0" smtClean="0">
                <a:solidFill>
                  <a:schemeClr val="tx1"/>
                </a:solidFill>
              </a:rPr>
              <a:t>род. 1947 </a:t>
            </a:r>
            <a:endParaRPr lang="ru-RU" dirty="0">
              <a:solidFill>
                <a:schemeClr val="tx1"/>
              </a:solidFill>
            </a:endParaRPr>
          </a:p>
        </p:txBody>
      </p:sp>
      <p:sp>
        <p:nvSpPr>
          <p:cNvPr id="7" name="Прямоугольник 6"/>
          <p:cNvSpPr/>
          <p:nvPr/>
        </p:nvSpPr>
        <p:spPr>
          <a:xfrm>
            <a:off x="5940152" y="5085183"/>
            <a:ext cx="1723549" cy="646331"/>
          </a:xfrm>
          <a:prstGeom prst="rect">
            <a:avLst/>
          </a:prstGeom>
        </p:spPr>
        <p:txBody>
          <a:bodyPr wrap="none">
            <a:spAutoFit/>
          </a:bodyPr>
          <a:lstStyle/>
          <a:p>
            <a:pPr algn="ctr"/>
            <a:r>
              <a:rPr lang="ru-RU" dirty="0">
                <a:solidFill>
                  <a:schemeClr val="tx1"/>
                </a:solidFill>
              </a:rPr>
              <a:t>Роджер </a:t>
            </a:r>
            <a:r>
              <a:rPr lang="ru-RU" dirty="0" smtClean="0">
                <a:solidFill>
                  <a:schemeClr val="tx1"/>
                </a:solidFill>
              </a:rPr>
              <a:t>Тсьен</a:t>
            </a:r>
          </a:p>
          <a:p>
            <a:pPr algn="ctr"/>
            <a:r>
              <a:rPr lang="ru-RU" dirty="0" smtClean="0">
                <a:solidFill>
                  <a:schemeClr val="tx1"/>
                </a:solidFill>
              </a:rPr>
              <a:t>(1952-2016</a:t>
            </a:r>
            <a:r>
              <a:rPr lang="ru-RU" dirty="0">
                <a:solidFill>
                  <a:schemeClr val="tx1"/>
                </a:solidFill>
              </a:rPr>
              <a:t>) </a:t>
            </a:r>
          </a:p>
        </p:txBody>
      </p:sp>
      <p:sp>
        <p:nvSpPr>
          <p:cNvPr id="8" name="Прямоугольник 7"/>
          <p:cNvSpPr/>
          <p:nvPr/>
        </p:nvSpPr>
        <p:spPr>
          <a:xfrm>
            <a:off x="791579" y="5949280"/>
            <a:ext cx="7560840" cy="369332"/>
          </a:xfrm>
          <a:prstGeom prst="rect">
            <a:avLst/>
          </a:prstGeom>
        </p:spPr>
        <p:txBody>
          <a:bodyPr wrap="square">
            <a:spAutoFit/>
          </a:bodyPr>
          <a:lstStyle/>
          <a:p>
            <a:r>
              <a:rPr lang="en-US" i="1" dirty="0">
                <a:solidFill>
                  <a:schemeClr val="tx1"/>
                </a:solidFill>
                <a:latin typeface="Georgia" panose="02040502050405020303" pitchFamily="18" charset="0"/>
              </a:rPr>
              <a:t>for the discovery and development of the green fluorescent protein, GFP</a:t>
            </a:r>
            <a:endParaRPr lang="ru-RU" i="1" dirty="0">
              <a:solidFill>
                <a:schemeClr val="tx1"/>
              </a:solidFill>
              <a:latin typeface="Georgia" panose="02040502050405020303" pitchFamily="18" charset="0"/>
            </a:endParaRPr>
          </a:p>
        </p:txBody>
      </p:sp>
      <p:pic>
        <p:nvPicPr>
          <p:cNvPr id="9" name="Рисунок 8"/>
          <p:cNvPicPr>
            <a:picLocks noChangeAspect="1"/>
          </p:cNvPicPr>
          <p:nvPr/>
        </p:nvPicPr>
        <p:blipFill>
          <a:blip r:embed="rId4"/>
          <a:stretch>
            <a:fillRect/>
          </a:stretch>
        </p:blipFill>
        <p:spPr>
          <a:xfrm>
            <a:off x="6911352" y="286628"/>
            <a:ext cx="2064833" cy="1281984"/>
          </a:xfrm>
          <a:prstGeom prst="rect">
            <a:avLst/>
          </a:prstGeom>
        </p:spPr>
      </p:pic>
    </p:spTree>
    <p:extLst>
      <p:ext uri="{BB962C8B-B14F-4D97-AF65-F5344CB8AC3E}">
        <p14:creationId xmlns:p14="http://schemas.microsoft.com/office/powerpoint/2010/main" val="1869846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692150"/>
            <a:ext cx="6019800" cy="5319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5" name="Text Box 2"/>
          <p:cNvSpPr txBox="1">
            <a:spLocks noChangeArrowheads="1"/>
          </p:cNvSpPr>
          <p:nvPr/>
        </p:nvSpPr>
        <p:spPr bwMode="auto">
          <a:xfrm>
            <a:off x="2573338" y="5378450"/>
            <a:ext cx="2224087" cy="1100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spcBef>
                <a:spcPct val="0"/>
              </a:spcBef>
              <a:buClrTx/>
              <a:buFontTx/>
              <a:buNone/>
            </a:pPr>
            <a:endParaRPr lang="en-US" altLang="ru-RU" sz="2200" b="1" baseline="30000">
              <a:latin typeface="Times New Roman" panose="02020603050405020304" pitchFamily="18" charset="0"/>
            </a:endParaRPr>
          </a:p>
          <a:p>
            <a:pPr>
              <a:spcBef>
                <a:spcPct val="0"/>
              </a:spcBef>
              <a:buClrTx/>
              <a:buFontTx/>
              <a:buNone/>
            </a:pPr>
            <a:r>
              <a:rPr lang="en-US" altLang="ru-RU" sz="2200">
                <a:latin typeface="Symbol" panose="05050102010706020507" pitchFamily="18" charset="2"/>
              </a:rPr>
              <a:t></a:t>
            </a:r>
            <a:r>
              <a:rPr lang="en-US" altLang="ru-RU" sz="2200">
                <a:latin typeface="Times New Roman" panose="02020603050405020304" pitchFamily="18" charset="0"/>
              </a:rPr>
              <a:t>=43%</a:t>
            </a:r>
          </a:p>
          <a:p>
            <a:pPr>
              <a:spcBef>
                <a:spcPct val="0"/>
              </a:spcBef>
              <a:buClrTx/>
              <a:buFontTx/>
              <a:buNone/>
            </a:pPr>
            <a:r>
              <a:rPr lang="en-US" altLang="ru-RU" sz="2200">
                <a:latin typeface="Symbol" panose="05050102010706020507" pitchFamily="18" charset="2"/>
              </a:rPr>
              <a:t></a:t>
            </a:r>
            <a:r>
              <a:rPr lang="en-US" altLang="ru-RU" sz="2200">
                <a:latin typeface="Times New Roman" panose="02020603050405020304" pitchFamily="18" charset="0"/>
              </a:rPr>
              <a:t>=3%</a:t>
            </a:r>
          </a:p>
        </p:txBody>
      </p:sp>
      <p:sp>
        <p:nvSpPr>
          <p:cNvPr id="95236" name="Text Box 3"/>
          <p:cNvSpPr txBox="1">
            <a:spLocks noChangeArrowheads="1"/>
          </p:cNvSpPr>
          <p:nvPr/>
        </p:nvSpPr>
        <p:spPr bwMode="auto">
          <a:xfrm>
            <a:off x="5651500" y="5300663"/>
            <a:ext cx="2336800" cy="11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spcBef>
                <a:spcPct val="0"/>
              </a:spcBef>
              <a:buClrTx/>
              <a:buFontTx/>
              <a:buNone/>
            </a:pPr>
            <a:endParaRPr lang="en-US" altLang="ru-RU" sz="2200" b="1" baseline="30000">
              <a:latin typeface="Times New Roman" panose="02020603050405020304" pitchFamily="18" charset="0"/>
            </a:endParaRPr>
          </a:p>
          <a:p>
            <a:pPr>
              <a:spcBef>
                <a:spcPct val="0"/>
              </a:spcBef>
              <a:buClrTx/>
              <a:buFontTx/>
              <a:buNone/>
            </a:pPr>
            <a:r>
              <a:rPr lang="en-US" altLang="ru-RU" sz="2200">
                <a:latin typeface="Symbol" panose="05050102010706020507" pitchFamily="18" charset="2"/>
              </a:rPr>
              <a:t></a:t>
            </a:r>
            <a:r>
              <a:rPr lang="en-US" altLang="ru-RU" sz="2200">
                <a:latin typeface="Times New Roman" panose="02020603050405020304" pitchFamily="18" charset="0"/>
              </a:rPr>
              <a:t>=34%</a:t>
            </a:r>
          </a:p>
          <a:p>
            <a:pPr>
              <a:spcBef>
                <a:spcPct val="0"/>
              </a:spcBef>
              <a:buClrTx/>
              <a:buFontTx/>
              <a:buNone/>
            </a:pPr>
            <a:r>
              <a:rPr lang="en-US" altLang="ru-RU" sz="2200">
                <a:latin typeface="Symbol" panose="05050102010706020507" pitchFamily="18" charset="2"/>
              </a:rPr>
              <a:t></a:t>
            </a:r>
            <a:r>
              <a:rPr lang="en-US" altLang="ru-RU" sz="2200">
                <a:latin typeface="Times New Roman" panose="02020603050405020304" pitchFamily="18" charset="0"/>
              </a:rPr>
              <a:t>=43%</a:t>
            </a:r>
          </a:p>
        </p:txBody>
      </p:sp>
      <p:sp>
        <p:nvSpPr>
          <p:cNvPr id="57348" name="Text Box 4"/>
          <p:cNvSpPr txBox="1">
            <a:spLocks noChangeArrowheads="1"/>
          </p:cNvSpPr>
          <p:nvPr/>
        </p:nvSpPr>
        <p:spPr bwMode="auto">
          <a:xfrm>
            <a:off x="3059113" y="260350"/>
            <a:ext cx="3429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lgn="ctr">
              <a:spcBef>
                <a:spcPts val="1500"/>
              </a:spcBef>
              <a:buSzPct val="100000"/>
              <a:defRPr/>
            </a:pPr>
            <a:r>
              <a:rPr lang="en-US" altLang="ru-RU" sz="2800" b="1" smtClean="0">
                <a:effectLst>
                  <a:outerShdw blurRad="38100" dist="38100" dir="2700000" algn="tl">
                    <a:srgbClr val="C0C0C0"/>
                  </a:outerShdw>
                </a:effectLst>
                <a:latin typeface="Times New Roman" panose="02020603050405020304" pitchFamily="18" charset="0"/>
              </a:rPr>
              <a:t>PrP</a:t>
            </a:r>
            <a:r>
              <a:rPr lang="en-US" altLang="ru-RU" sz="2800" b="1" baseline="30000" smtClean="0">
                <a:effectLst>
                  <a:outerShdw blurRad="38100" dist="38100" dir="2700000" algn="tl">
                    <a:srgbClr val="C0C0C0"/>
                  </a:outerShdw>
                </a:effectLst>
                <a:latin typeface="Times New Roman" panose="02020603050405020304" pitchFamily="18" charset="0"/>
              </a:rPr>
              <a:t>C</a:t>
            </a:r>
            <a:r>
              <a:rPr lang="en-US" altLang="ru-RU" sz="2400" b="1" baseline="30000" smtClean="0">
                <a:effectLst>
                  <a:outerShdw blurRad="38100" dist="38100" dir="2700000" algn="tl">
                    <a:srgbClr val="C0C0C0"/>
                  </a:outerShdw>
                </a:effectLst>
                <a:latin typeface="Times New Roman" panose="02020603050405020304" pitchFamily="18" charset="0"/>
              </a:rPr>
              <a:t>  </a:t>
            </a:r>
            <a:r>
              <a:rPr lang="en-US" altLang="ru-RU" sz="2400" b="1" smtClean="0">
                <a:effectLst>
                  <a:outerShdw blurRad="38100" dist="38100" dir="2700000" algn="tl">
                    <a:srgbClr val="C0C0C0"/>
                  </a:outerShdw>
                </a:effectLst>
                <a:latin typeface="Symbol" panose="05050102010706020507" pitchFamily="18" charset="2"/>
              </a:rPr>
              <a:t></a:t>
            </a:r>
            <a:r>
              <a:rPr lang="en-US" altLang="ru-RU" sz="2800" b="1" smtClean="0">
                <a:effectLst>
                  <a:outerShdw blurRad="38100" dist="38100" dir="2700000" algn="tl">
                    <a:srgbClr val="C0C0C0"/>
                  </a:outerShdw>
                </a:effectLst>
                <a:latin typeface="Times New Roman" panose="02020603050405020304" pitchFamily="18" charset="0"/>
              </a:rPr>
              <a:t> PrP</a:t>
            </a:r>
            <a:r>
              <a:rPr lang="en-US" altLang="ru-RU" sz="2800" b="1" baseline="30000" smtClean="0">
                <a:effectLst>
                  <a:outerShdw blurRad="38100" dist="38100" dir="2700000" algn="tl">
                    <a:srgbClr val="C0C0C0"/>
                  </a:outerShdw>
                </a:effectLst>
                <a:latin typeface="Times New Roman" panose="02020603050405020304" pitchFamily="18" charset="0"/>
              </a:rPr>
              <a:t>Sc</a:t>
            </a:r>
            <a:r>
              <a:rPr lang="en-US" altLang="ru-RU" sz="2400" b="1" smtClean="0">
                <a:effectLst>
                  <a:outerShdw blurRad="38100" dist="38100" dir="2700000" algn="tl">
                    <a:srgbClr val="C0C0C0"/>
                  </a:outerShdw>
                </a:effectLst>
                <a:latin typeface="Times New Roman" panose="02020603050405020304" pitchFamily="18" charset="0"/>
              </a:rPr>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Group 1"/>
          <p:cNvGrpSpPr>
            <a:grpSpLocks/>
          </p:cNvGrpSpPr>
          <p:nvPr/>
        </p:nvGrpSpPr>
        <p:grpSpPr bwMode="auto">
          <a:xfrm>
            <a:off x="1692275" y="549275"/>
            <a:ext cx="5865813" cy="5711825"/>
            <a:chOff x="1066" y="346"/>
            <a:chExt cx="3695" cy="3598"/>
          </a:xfrm>
        </p:grpSpPr>
        <p:grpSp>
          <p:nvGrpSpPr>
            <p:cNvPr id="97283" name="Group 2"/>
            <p:cNvGrpSpPr>
              <a:grpSpLocks/>
            </p:cNvGrpSpPr>
            <p:nvPr/>
          </p:nvGrpSpPr>
          <p:grpSpPr bwMode="auto">
            <a:xfrm>
              <a:off x="1066" y="1498"/>
              <a:ext cx="3695" cy="2446"/>
              <a:chOff x="1066" y="1498"/>
              <a:chExt cx="3695" cy="2446"/>
            </a:xfrm>
          </p:grpSpPr>
          <p:sp>
            <p:nvSpPr>
              <p:cNvPr id="97289" name="Rectangle 3"/>
              <p:cNvSpPr>
                <a:spLocks noChangeArrowheads="1"/>
              </p:cNvSpPr>
              <p:nvPr/>
            </p:nvSpPr>
            <p:spPr bwMode="auto">
              <a:xfrm>
                <a:off x="1066" y="1498"/>
                <a:ext cx="369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grpSp>
            <p:nvGrpSpPr>
              <p:cNvPr id="97290" name="Group 4"/>
              <p:cNvGrpSpPr>
                <a:grpSpLocks/>
              </p:cNvGrpSpPr>
              <p:nvPr/>
            </p:nvGrpSpPr>
            <p:grpSpPr bwMode="auto">
              <a:xfrm>
                <a:off x="1584" y="2147"/>
                <a:ext cx="2591" cy="1798"/>
                <a:chOff x="1584" y="2147"/>
                <a:chExt cx="2591" cy="1798"/>
              </a:xfrm>
            </p:grpSpPr>
            <p:grpSp>
              <p:nvGrpSpPr>
                <p:cNvPr id="97291" name="Group 5"/>
                <p:cNvGrpSpPr>
                  <a:grpSpLocks/>
                </p:cNvGrpSpPr>
                <p:nvPr/>
              </p:nvGrpSpPr>
              <p:grpSpPr bwMode="auto">
                <a:xfrm>
                  <a:off x="1584" y="2622"/>
                  <a:ext cx="2591" cy="1323"/>
                  <a:chOff x="1584" y="2622"/>
                  <a:chExt cx="2591" cy="1323"/>
                </a:xfrm>
              </p:grpSpPr>
              <p:sp>
                <p:nvSpPr>
                  <p:cNvPr id="97295" name="Oval 6"/>
                  <p:cNvSpPr>
                    <a:spLocks noChangeArrowheads="1"/>
                  </p:cNvSpPr>
                  <p:nvPr/>
                </p:nvSpPr>
                <p:spPr bwMode="auto">
                  <a:xfrm>
                    <a:off x="1775" y="2622"/>
                    <a:ext cx="143" cy="157"/>
                  </a:xfrm>
                  <a:prstGeom prst="ellipse">
                    <a:avLst/>
                  </a:prstGeom>
                  <a:solidFill>
                    <a:srgbClr val="008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296" name="Rectangle 7"/>
                  <p:cNvSpPr>
                    <a:spLocks noChangeArrowheads="1"/>
                  </p:cNvSpPr>
                  <p:nvPr/>
                </p:nvSpPr>
                <p:spPr bwMode="auto">
                  <a:xfrm>
                    <a:off x="1845" y="3260"/>
                    <a:ext cx="143" cy="142"/>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297" name="Line 8"/>
                  <p:cNvSpPr>
                    <a:spLocks noChangeShapeType="1"/>
                  </p:cNvSpPr>
                  <p:nvPr/>
                </p:nvSpPr>
                <p:spPr bwMode="auto">
                  <a:xfrm>
                    <a:off x="2529" y="3742"/>
                    <a:ext cx="301" cy="0"/>
                  </a:xfrm>
                  <a:prstGeom prst="line">
                    <a:avLst/>
                  </a:prstGeom>
                  <a:noFill/>
                  <a:ln w="9360" cap="sq">
                    <a:solidFill>
                      <a:srgbClr val="000000"/>
                    </a:solidFill>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97298" name="Rectangle 9"/>
                  <p:cNvSpPr>
                    <a:spLocks noChangeArrowheads="1"/>
                  </p:cNvSpPr>
                  <p:nvPr/>
                </p:nvSpPr>
                <p:spPr bwMode="auto">
                  <a:xfrm>
                    <a:off x="2341" y="3662"/>
                    <a:ext cx="143" cy="142"/>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299" name="Line 10"/>
                  <p:cNvSpPr>
                    <a:spLocks noChangeShapeType="1"/>
                  </p:cNvSpPr>
                  <p:nvPr/>
                </p:nvSpPr>
                <p:spPr bwMode="auto">
                  <a:xfrm>
                    <a:off x="1764" y="3735"/>
                    <a:ext cx="334" cy="0"/>
                  </a:xfrm>
                  <a:prstGeom prst="line">
                    <a:avLst/>
                  </a:prstGeom>
                  <a:noFill/>
                  <a:ln w="9360" cap="sq">
                    <a:solidFill>
                      <a:srgbClr val="000000"/>
                    </a:solidFill>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97300" name="Oval 11"/>
                  <p:cNvSpPr>
                    <a:spLocks noChangeArrowheads="1"/>
                  </p:cNvSpPr>
                  <p:nvPr/>
                </p:nvSpPr>
                <p:spPr bwMode="auto">
                  <a:xfrm>
                    <a:off x="2175" y="3656"/>
                    <a:ext cx="143" cy="157"/>
                  </a:xfrm>
                  <a:prstGeom prst="ellipse">
                    <a:avLst/>
                  </a:prstGeom>
                  <a:solidFill>
                    <a:srgbClr val="008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301" name="Rectangle 12"/>
                  <p:cNvSpPr>
                    <a:spLocks noChangeArrowheads="1"/>
                  </p:cNvSpPr>
                  <p:nvPr/>
                </p:nvSpPr>
                <p:spPr bwMode="auto">
                  <a:xfrm>
                    <a:off x="2881" y="3487"/>
                    <a:ext cx="143" cy="142"/>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302" name="Rectangle 13"/>
                  <p:cNvSpPr>
                    <a:spLocks noChangeArrowheads="1"/>
                  </p:cNvSpPr>
                  <p:nvPr/>
                </p:nvSpPr>
                <p:spPr bwMode="auto">
                  <a:xfrm>
                    <a:off x="2876" y="3777"/>
                    <a:ext cx="143" cy="142"/>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303" name="Freeform 14"/>
                  <p:cNvSpPr>
                    <a:spLocks/>
                  </p:cNvSpPr>
                  <p:nvPr/>
                </p:nvSpPr>
                <p:spPr bwMode="auto">
                  <a:xfrm rot="11760000" flipV="1">
                    <a:off x="2092" y="3107"/>
                    <a:ext cx="832" cy="371"/>
                  </a:xfrm>
                  <a:custGeom>
                    <a:avLst/>
                    <a:gdLst>
                      <a:gd name="T0" fmla="*/ 0 w 38314"/>
                      <a:gd name="T1" fmla="*/ 0 h 21600"/>
                      <a:gd name="T2" fmla="*/ 0 w 38314"/>
                      <a:gd name="T3" fmla="*/ 0 h 21600"/>
                      <a:gd name="T4" fmla="*/ 0 w 38314"/>
                      <a:gd name="T5" fmla="*/ 0 h 21600"/>
                      <a:gd name="T6" fmla="*/ 0 60000 65536"/>
                      <a:gd name="T7" fmla="*/ 0 60000 65536"/>
                      <a:gd name="T8" fmla="*/ 0 60000 65536"/>
                    </a:gdLst>
                    <a:ahLst/>
                    <a:cxnLst>
                      <a:cxn ang="T6">
                        <a:pos x="T0" y="T1"/>
                      </a:cxn>
                      <a:cxn ang="T7">
                        <a:pos x="T2" y="T3"/>
                      </a:cxn>
                      <a:cxn ang="T8">
                        <a:pos x="T4" y="T5"/>
                      </a:cxn>
                    </a:cxnLst>
                    <a:rect l="0" t="0" r="r" b="b"/>
                    <a:pathLst>
                      <a:path w="38314" h="21600" fill="none" extrusionOk="0">
                        <a:moveTo>
                          <a:pt x="0" y="11153"/>
                        </a:moveTo>
                        <a:cubicBezTo>
                          <a:pt x="3802" y="4271"/>
                          <a:pt x="11043" y="-1"/>
                          <a:pt x="18906" y="0"/>
                        </a:cubicBezTo>
                        <a:cubicBezTo>
                          <a:pt x="27159" y="0"/>
                          <a:pt x="34691" y="4703"/>
                          <a:pt x="38314" y="12119"/>
                        </a:cubicBezTo>
                      </a:path>
                      <a:path w="38314" h="21600" stroke="0" extrusionOk="0">
                        <a:moveTo>
                          <a:pt x="0" y="11153"/>
                        </a:moveTo>
                        <a:cubicBezTo>
                          <a:pt x="3802" y="4271"/>
                          <a:pt x="11043" y="-1"/>
                          <a:pt x="18906" y="0"/>
                        </a:cubicBezTo>
                        <a:cubicBezTo>
                          <a:pt x="27159" y="0"/>
                          <a:pt x="34691" y="4703"/>
                          <a:pt x="38314" y="12119"/>
                        </a:cubicBezTo>
                        <a:lnTo>
                          <a:pt x="18906" y="21600"/>
                        </a:lnTo>
                        <a:lnTo>
                          <a:pt x="0" y="11153"/>
                        </a:lnTo>
                        <a:close/>
                      </a:path>
                    </a:pathLst>
                  </a:custGeom>
                  <a:noFill/>
                  <a:ln w="9360" cap="sq">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sp>
                <p:nvSpPr>
                  <p:cNvPr id="97304" name="Line 15"/>
                  <p:cNvSpPr>
                    <a:spLocks noChangeShapeType="1"/>
                  </p:cNvSpPr>
                  <p:nvPr/>
                </p:nvSpPr>
                <p:spPr bwMode="auto">
                  <a:xfrm>
                    <a:off x="3139" y="3734"/>
                    <a:ext cx="534" cy="0"/>
                  </a:xfrm>
                  <a:prstGeom prst="line">
                    <a:avLst/>
                  </a:prstGeom>
                  <a:noFill/>
                  <a:ln w="9360" cap="rnd">
                    <a:solidFill>
                      <a:srgbClr val="000000"/>
                    </a:solidFill>
                    <a:prstDash val="sysDot"/>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grpSp>
                <p:nvGrpSpPr>
                  <p:cNvPr id="97305" name="Group 16"/>
                  <p:cNvGrpSpPr>
                    <a:grpSpLocks/>
                  </p:cNvGrpSpPr>
                  <p:nvPr/>
                </p:nvGrpSpPr>
                <p:grpSpPr bwMode="auto">
                  <a:xfrm>
                    <a:off x="3857" y="3467"/>
                    <a:ext cx="318" cy="478"/>
                    <a:chOff x="3857" y="3467"/>
                    <a:chExt cx="318" cy="478"/>
                  </a:xfrm>
                </p:grpSpPr>
                <p:sp>
                  <p:nvSpPr>
                    <p:cNvPr id="97309" name="Rectangle 17"/>
                    <p:cNvSpPr>
                      <a:spLocks noChangeArrowheads="1"/>
                    </p:cNvSpPr>
                    <p:nvPr/>
                  </p:nvSpPr>
                  <p:spPr bwMode="auto">
                    <a:xfrm>
                      <a:off x="4032" y="3634"/>
                      <a:ext cx="142" cy="143"/>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310" name="Rectangle 18"/>
                    <p:cNvSpPr>
                      <a:spLocks noChangeArrowheads="1"/>
                    </p:cNvSpPr>
                    <p:nvPr/>
                  </p:nvSpPr>
                  <p:spPr bwMode="auto">
                    <a:xfrm>
                      <a:off x="3857" y="3634"/>
                      <a:ext cx="142" cy="143"/>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311" name="Rectangle 19"/>
                    <p:cNvSpPr>
                      <a:spLocks noChangeArrowheads="1"/>
                    </p:cNvSpPr>
                    <p:nvPr/>
                  </p:nvSpPr>
                  <p:spPr bwMode="auto">
                    <a:xfrm>
                      <a:off x="4032" y="3802"/>
                      <a:ext cx="142" cy="143"/>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312" name="Rectangle 20"/>
                    <p:cNvSpPr>
                      <a:spLocks noChangeArrowheads="1"/>
                    </p:cNvSpPr>
                    <p:nvPr/>
                  </p:nvSpPr>
                  <p:spPr bwMode="auto">
                    <a:xfrm>
                      <a:off x="3857" y="3802"/>
                      <a:ext cx="142" cy="143"/>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313" name="Rectangle 21"/>
                    <p:cNvSpPr>
                      <a:spLocks noChangeArrowheads="1"/>
                    </p:cNvSpPr>
                    <p:nvPr/>
                  </p:nvSpPr>
                  <p:spPr bwMode="auto">
                    <a:xfrm>
                      <a:off x="4032" y="3467"/>
                      <a:ext cx="142" cy="143"/>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grpSp>
              <p:sp>
                <p:nvSpPr>
                  <p:cNvPr id="97306" name="Rectangle 22"/>
                  <p:cNvSpPr>
                    <a:spLocks noChangeArrowheads="1"/>
                  </p:cNvSpPr>
                  <p:nvPr/>
                </p:nvSpPr>
                <p:spPr bwMode="auto">
                  <a:xfrm>
                    <a:off x="2737" y="2623"/>
                    <a:ext cx="143" cy="142"/>
                  </a:xfrm>
                  <a:prstGeom prst="rect">
                    <a:avLst/>
                  </a:prstGeom>
                  <a:solidFill>
                    <a:srgbClr val="80008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307" name="Oval 23"/>
                  <p:cNvSpPr>
                    <a:spLocks noChangeArrowheads="1"/>
                  </p:cNvSpPr>
                  <p:nvPr/>
                </p:nvSpPr>
                <p:spPr bwMode="auto">
                  <a:xfrm>
                    <a:off x="1584" y="3662"/>
                    <a:ext cx="143" cy="157"/>
                  </a:xfrm>
                  <a:prstGeom prst="ellipse">
                    <a:avLst/>
                  </a:prstGeom>
                  <a:solidFill>
                    <a:srgbClr val="008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308" name="Freeform 24"/>
                  <p:cNvSpPr>
                    <a:spLocks noChangeArrowheads="1"/>
                  </p:cNvSpPr>
                  <p:nvPr/>
                </p:nvSpPr>
                <p:spPr bwMode="auto">
                  <a:xfrm rot="14340000" flipH="1">
                    <a:off x="1777" y="3508"/>
                    <a:ext cx="358" cy="139"/>
                  </a:xfrm>
                  <a:custGeom>
                    <a:avLst/>
                    <a:gdLst>
                      <a:gd name="T0" fmla="*/ 0 w 38314"/>
                      <a:gd name="T1" fmla="*/ 0 h 21600"/>
                      <a:gd name="T2" fmla="*/ 0 w 38314"/>
                      <a:gd name="T3" fmla="*/ 0 h 21600"/>
                      <a:gd name="T4" fmla="*/ 0 w 38314"/>
                      <a:gd name="T5" fmla="*/ 0 h 21600"/>
                      <a:gd name="T6" fmla="*/ 0 60000 65536"/>
                      <a:gd name="T7" fmla="*/ 0 60000 65536"/>
                      <a:gd name="T8" fmla="*/ 0 60000 65536"/>
                    </a:gdLst>
                    <a:ahLst/>
                    <a:cxnLst>
                      <a:cxn ang="T6">
                        <a:pos x="T0" y="T1"/>
                      </a:cxn>
                      <a:cxn ang="T7">
                        <a:pos x="T2" y="T3"/>
                      </a:cxn>
                      <a:cxn ang="T8">
                        <a:pos x="T4" y="T5"/>
                      </a:cxn>
                    </a:cxnLst>
                    <a:rect l="0" t="0" r="r" b="b"/>
                    <a:pathLst>
                      <a:path w="38314" h="21600" fill="none" extrusionOk="0">
                        <a:moveTo>
                          <a:pt x="0" y="11153"/>
                        </a:moveTo>
                        <a:cubicBezTo>
                          <a:pt x="3802" y="4271"/>
                          <a:pt x="11043" y="-1"/>
                          <a:pt x="18906" y="0"/>
                        </a:cubicBezTo>
                        <a:cubicBezTo>
                          <a:pt x="27159" y="0"/>
                          <a:pt x="34691" y="4703"/>
                          <a:pt x="38314" y="12119"/>
                        </a:cubicBezTo>
                      </a:path>
                      <a:path w="38314" h="21600" stroke="0" extrusionOk="0">
                        <a:moveTo>
                          <a:pt x="0" y="11153"/>
                        </a:moveTo>
                        <a:cubicBezTo>
                          <a:pt x="3802" y="4271"/>
                          <a:pt x="11043" y="-1"/>
                          <a:pt x="18906" y="0"/>
                        </a:cubicBezTo>
                        <a:cubicBezTo>
                          <a:pt x="27159" y="0"/>
                          <a:pt x="34691" y="4703"/>
                          <a:pt x="38314" y="12119"/>
                        </a:cubicBezTo>
                        <a:lnTo>
                          <a:pt x="18906" y="21600"/>
                        </a:lnTo>
                        <a:lnTo>
                          <a:pt x="0" y="11153"/>
                        </a:lnTo>
                        <a:close/>
                      </a:path>
                    </a:pathLst>
                  </a:custGeom>
                  <a:noFill/>
                  <a:ln w="9360" cap="sq">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grpSp>
            <p:sp>
              <p:nvSpPr>
                <p:cNvPr id="97292" name="Text Box 25"/>
                <p:cNvSpPr txBox="1">
                  <a:spLocks noChangeArrowheads="1"/>
                </p:cNvSpPr>
                <p:nvPr/>
              </p:nvSpPr>
              <p:spPr bwMode="auto">
                <a:xfrm>
                  <a:off x="1595" y="2147"/>
                  <a:ext cx="11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293" name="Text Box 26"/>
                <p:cNvSpPr txBox="1">
                  <a:spLocks noChangeArrowheads="1"/>
                </p:cNvSpPr>
                <p:nvPr/>
              </p:nvSpPr>
              <p:spPr bwMode="auto">
                <a:xfrm>
                  <a:off x="2764" y="2147"/>
                  <a:ext cx="11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7294" name="Text Box 27"/>
                <p:cNvSpPr txBox="1">
                  <a:spLocks noChangeArrowheads="1"/>
                </p:cNvSpPr>
                <p:nvPr/>
              </p:nvSpPr>
              <p:spPr bwMode="auto">
                <a:xfrm>
                  <a:off x="4001" y="2875"/>
                  <a:ext cx="11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grpSp>
        </p:grpSp>
        <p:sp>
          <p:nvSpPr>
            <p:cNvPr id="97284" name="Text Box 28"/>
            <p:cNvSpPr txBox="1">
              <a:spLocks noChangeArrowheads="1"/>
            </p:cNvSpPr>
            <p:nvPr/>
          </p:nvSpPr>
          <p:spPr bwMode="auto">
            <a:xfrm>
              <a:off x="1419" y="1366"/>
              <a:ext cx="2958"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graphicFrame>
          <p:nvGraphicFramePr>
            <p:cNvPr id="97285" name="Object 29"/>
            <p:cNvGraphicFramePr>
              <a:graphicFrameLocks noChangeAspect="1"/>
            </p:cNvGraphicFramePr>
            <p:nvPr/>
          </p:nvGraphicFramePr>
          <p:xfrm>
            <a:off x="1354" y="1075"/>
            <a:ext cx="1302" cy="1190"/>
          </p:xfrm>
          <a:graphic>
            <a:graphicData uri="http://schemas.openxmlformats.org/presentationml/2006/ole">
              <mc:AlternateContent xmlns:mc="http://schemas.openxmlformats.org/markup-compatibility/2006">
                <mc:Choice xmlns:v="urn:schemas-microsoft-com:vml" Requires="v">
                  <p:oleObj spid="_x0000_s97332" r:id="rId4" imgW="1181369" imgH="977778" progId="">
                    <p:embed/>
                  </p:oleObj>
                </mc:Choice>
                <mc:Fallback>
                  <p:oleObj r:id="rId4" imgW="1181369" imgH="977778" progId="">
                    <p:embed/>
                    <p:pic>
                      <p:nvPicPr>
                        <p:cNvPr id="0"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 y="1075"/>
                          <a:ext cx="1302" cy="1190"/>
                        </a:xfrm>
                        <a:prstGeom prst="rect">
                          <a:avLst/>
                        </a:prstGeom>
                        <a:noFill/>
                        <a:ln>
                          <a:noFill/>
                        </a:ln>
                        <a:effectLst>
                          <a:outerShdw dist="107933" dir="2700000" algn="ctr" rotWithShape="0">
                            <a:srgbClr val="808080"/>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6" name="Object 30"/>
            <p:cNvGraphicFramePr>
              <a:graphicFrameLocks noChangeAspect="1"/>
            </p:cNvGraphicFramePr>
            <p:nvPr/>
          </p:nvGraphicFramePr>
          <p:xfrm>
            <a:off x="2834" y="1060"/>
            <a:ext cx="1537" cy="1205"/>
          </p:xfrm>
          <a:graphic>
            <a:graphicData uri="http://schemas.openxmlformats.org/presentationml/2006/ole">
              <mc:AlternateContent xmlns:mc="http://schemas.openxmlformats.org/markup-compatibility/2006">
                <mc:Choice xmlns:v="urn:schemas-microsoft-com:vml" Requires="v">
                  <p:oleObj spid="_x0000_s97333" r:id="rId6" imgW="1371912" imgH="977778" progId="">
                    <p:embed/>
                  </p:oleObj>
                </mc:Choice>
                <mc:Fallback>
                  <p:oleObj r:id="rId6" imgW="1371912" imgH="977778" progId="">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4" y="1060"/>
                          <a:ext cx="1537" cy="1205"/>
                        </a:xfrm>
                        <a:prstGeom prst="rect">
                          <a:avLst/>
                        </a:prstGeom>
                        <a:noFill/>
                        <a:ln>
                          <a:noFill/>
                        </a:ln>
                        <a:effectLst>
                          <a:outerShdw dist="107933" dir="2700000" algn="ctr" rotWithShape="0">
                            <a:srgbClr val="808080"/>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7" name="Text Box 31"/>
            <p:cNvSpPr txBox="1">
              <a:spLocks noChangeArrowheads="1"/>
            </p:cNvSpPr>
            <p:nvPr/>
          </p:nvSpPr>
          <p:spPr bwMode="auto">
            <a:xfrm>
              <a:off x="1580" y="368"/>
              <a:ext cx="8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a:spcBef>
                  <a:spcPts val="1250"/>
                </a:spcBef>
                <a:buClrTx/>
                <a:buFontTx/>
                <a:buNone/>
              </a:pPr>
              <a:r>
                <a:rPr lang="en-US" altLang="ru-RU" sz="2000" b="1">
                  <a:latin typeface="Times New Roman" panose="02020603050405020304" pitchFamily="18" charset="0"/>
                </a:rPr>
                <a:t>[</a:t>
              </a:r>
              <a:r>
                <a:rPr lang="en-US" altLang="ru-RU" sz="2000" b="1" i="1">
                  <a:latin typeface="Times New Roman" panose="02020603050405020304" pitchFamily="18" charset="0"/>
                </a:rPr>
                <a:t>psi</a:t>
              </a:r>
              <a:r>
                <a:rPr lang="ru-RU" altLang="ru-RU" sz="2000" b="1" baseline="30000">
                  <a:latin typeface="Times New Roman" panose="02020603050405020304" pitchFamily="18" charset="0"/>
                </a:rPr>
                <a:t>-</a:t>
              </a:r>
              <a:r>
                <a:rPr lang="en-US" altLang="ru-RU" sz="2000" b="1">
                  <a:latin typeface="Times New Roman" panose="02020603050405020304" pitchFamily="18" charset="0"/>
                </a:rPr>
                <a:t>]  </a:t>
              </a:r>
            </a:p>
          </p:txBody>
        </p:sp>
        <p:sp>
          <p:nvSpPr>
            <p:cNvPr id="97288" name="Text Box 32"/>
            <p:cNvSpPr txBox="1">
              <a:spLocks noChangeArrowheads="1"/>
            </p:cNvSpPr>
            <p:nvPr/>
          </p:nvSpPr>
          <p:spPr bwMode="auto">
            <a:xfrm>
              <a:off x="3329" y="346"/>
              <a:ext cx="52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spcBef>
                  <a:spcPct val="0"/>
                </a:spcBef>
                <a:buClrTx/>
                <a:buFontTx/>
                <a:buNone/>
              </a:pPr>
              <a:r>
                <a:rPr lang="ru-RU" altLang="ru-RU" sz="2000" b="1">
                  <a:latin typeface="Times New Roman" panose="02020603050405020304" pitchFamily="18" charset="0"/>
                </a:rPr>
                <a:t>[</a:t>
              </a:r>
              <a:r>
                <a:rPr lang="ru-RU" altLang="ru-RU" sz="2000" b="1" i="1">
                  <a:latin typeface="Times New Roman" panose="02020603050405020304" pitchFamily="18" charset="0"/>
                </a:rPr>
                <a:t>PSI</a:t>
              </a:r>
              <a:r>
                <a:rPr lang="ru-RU" altLang="ru-RU" sz="2000" b="1" baseline="30000">
                  <a:latin typeface="Times New Roman" panose="02020603050405020304" pitchFamily="18" charset="0"/>
                </a:rPr>
                <a:t>+</a:t>
              </a:r>
              <a:r>
                <a:rPr lang="ru-RU" altLang="ru-RU" sz="2000" b="1">
                  <a:latin typeface="Times New Roman" panose="02020603050405020304" pitchFamily="18" charset="0"/>
                </a:rPr>
                <a:t>]</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
            <a:ext cx="9144000" cy="6781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431800" y="1739900"/>
            <a:ext cx="80660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ru-RU" altLang="ru-RU" sz="1800" b="1">
                <a:latin typeface="Georgia" panose="02040502050405020303" pitchFamily="18" charset="0"/>
              </a:rPr>
              <a:t>Свойство относительной стабильности</a:t>
            </a:r>
            <a:r>
              <a:rPr lang="ru-RU" altLang="ru-RU" sz="1800">
                <a:latin typeface="Georgia" panose="02040502050405020303" pitchFamily="18" charset="0"/>
              </a:rPr>
              <a:t>.</a:t>
            </a:r>
          </a:p>
          <a:p>
            <a:pPr algn="ctr" eaLnBrk="1" hangingPunct="1">
              <a:spcBef>
                <a:spcPct val="0"/>
              </a:spcBef>
              <a:buClrTx/>
              <a:buFontTx/>
              <a:buNone/>
            </a:pPr>
            <a:r>
              <a:rPr lang="ru-RU" altLang="ru-RU" sz="1800">
                <a:latin typeface="Georgia" panose="02040502050405020303" pitchFamily="18" charset="0"/>
              </a:rPr>
              <a:t>Принцип «</a:t>
            </a:r>
            <a:r>
              <a:rPr lang="ru-RU" altLang="ru-RU" sz="1800" i="1">
                <a:latin typeface="Georgia" panose="02040502050405020303" pitchFamily="18" charset="0"/>
              </a:rPr>
              <a:t>конвариантной редупликации»</a:t>
            </a:r>
            <a:r>
              <a:rPr lang="ru-RU" altLang="ru-RU" sz="1800">
                <a:latin typeface="Georgia" panose="02040502050405020303" pitchFamily="18" charset="0"/>
              </a:rPr>
              <a:t> Н. В. Тимофеева-Ресовского </a:t>
            </a:r>
          </a:p>
        </p:txBody>
      </p:sp>
      <p:sp>
        <p:nvSpPr>
          <p:cNvPr id="3075" name="Rectangle 2"/>
          <p:cNvSpPr>
            <a:spLocks noChangeArrowheads="1"/>
          </p:cNvSpPr>
          <p:nvPr/>
        </p:nvSpPr>
        <p:spPr bwMode="auto">
          <a:xfrm>
            <a:off x="946150" y="2801938"/>
            <a:ext cx="714375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ru-RU" altLang="ru-RU" sz="1800" b="1">
                <a:latin typeface="Georgia" panose="02040502050405020303" pitchFamily="18" charset="0"/>
              </a:rPr>
              <a:t>Свойство дискретности генетического материала.</a:t>
            </a:r>
            <a:r>
              <a:rPr lang="ru-RU" altLang="ru-RU" sz="1800">
                <a:latin typeface="Georgia" panose="02040502050405020303" pitchFamily="18" charset="0"/>
              </a:rPr>
              <a:t> </a:t>
            </a:r>
          </a:p>
        </p:txBody>
      </p:sp>
      <p:sp>
        <p:nvSpPr>
          <p:cNvPr id="3076" name="Rectangle 3"/>
          <p:cNvSpPr>
            <a:spLocks noChangeArrowheads="1"/>
          </p:cNvSpPr>
          <p:nvPr/>
        </p:nvSpPr>
        <p:spPr bwMode="auto">
          <a:xfrm>
            <a:off x="1052513" y="3582988"/>
            <a:ext cx="692943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ru-RU" altLang="ru-RU" sz="1800" b="1">
                <a:latin typeface="Georgia" panose="02040502050405020303" pitchFamily="18" charset="0"/>
              </a:rPr>
              <a:t>Свойство линейности генетического материала.</a:t>
            </a:r>
          </a:p>
        </p:txBody>
      </p:sp>
      <p:sp>
        <p:nvSpPr>
          <p:cNvPr id="3077" name="Rectangle 4"/>
          <p:cNvSpPr>
            <a:spLocks noChangeArrowheads="1"/>
          </p:cNvSpPr>
          <p:nvPr/>
        </p:nvSpPr>
        <p:spPr bwMode="auto">
          <a:xfrm>
            <a:off x="1285875" y="4429125"/>
            <a:ext cx="635793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ru-RU" altLang="ru-RU" sz="1800" b="1">
                <a:latin typeface="Georgia" panose="02040502050405020303" pitchFamily="18" charset="0"/>
              </a:rPr>
              <a:t>Свойство непрерывности генетического материала.</a:t>
            </a:r>
            <a:r>
              <a:rPr lang="ru-RU" altLang="ru-RU" sz="1800">
                <a:latin typeface="Georgia" panose="02040502050405020303" pitchFamily="18" charset="0"/>
              </a:rPr>
              <a:t> </a:t>
            </a:r>
          </a:p>
        </p:txBody>
      </p:sp>
    </p:spTree>
    <p:extLst>
      <p:ext uri="{BB962C8B-B14F-4D97-AF65-F5344CB8AC3E}">
        <p14:creationId xmlns:p14="http://schemas.microsoft.com/office/powerpoint/2010/main" val="40480033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Рисунок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250" y="0"/>
            <a:ext cx="7353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966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39750" y="417513"/>
            <a:ext cx="8070850" cy="400050"/>
          </a:xfrm>
          <a:prstGeom prst="rect">
            <a:avLst/>
          </a:prstGeom>
        </p:spPr>
        <p:txBody>
          <a:bodyPr>
            <a:spAutoFit/>
          </a:bodyPr>
          <a:lstStyle/>
          <a:p>
            <a:pPr eaLnBrk="1" hangingPunct="1">
              <a:defRPr/>
            </a:pPr>
            <a:r>
              <a:rPr lang="en-US" sz="2000" dirty="0">
                <a:solidFill>
                  <a:schemeClr val="tx1"/>
                </a:solidFill>
                <a:effectLst>
                  <a:outerShdw blurRad="38100" dist="38100" dir="2700000" algn="tl">
                    <a:srgbClr val="000000">
                      <a:alpha val="43137"/>
                    </a:srgbClr>
                  </a:outerShdw>
                </a:effectLst>
              </a:rPr>
              <a:t>“</a:t>
            </a:r>
            <a:r>
              <a:rPr lang="ru-RU" sz="2000" dirty="0">
                <a:solidFill>
                  <a:schemeClr val="tx1"/>
                </a:solidFill>
                <a:effectLst>
                  <a:outerShdw blurRad="38100" dist="38100" dir="2700000" algn="tl">
                    <a:srgbClr val="000000">
                      <a:alpha val="43137"/>
                    </a:srgbClr>
                  </a:outerShdw>
                </a:effectLst>
              </a:rPr>
              <a:t>Ничто в биологии не имеет смысла, кроме как в свете эволюции</a:t>
            </a:r>
            <a:r>
              <a:rPr lang="en-US" sz="2000" dirty="0">
                <a:solidFill>
                  <a:schemeClr val="tx1"/>
                </a:solidFill>
                <a:effectLst>
                  <a:outerShdw blurRad="38100" dist="38100" dir="2700000" algn="tl">
                    <a:srgbClr val="000000">
                      <a:alpha val="43137"/>
                    </a:srgbClr>
                  </a:outerShdw>
                </a:effectLst>
              </a:rPr>
              <a:t>”</a:t>
            </a:r>
            <a:r>
              <a:rPr lang="ru-RU" sz="2000" dirty="0">
                <a:solidFill>
                  <a:schemeClr val="tx1"/>
                </a:solidFill>
                <a:effectLst>
                  <a:outerShdw blurRad="38100" dist="38100" dir="2700000" algn="tl">
                    <a:srgbClr val="000000">
                      <a:alpha val="43137"/>
                    </a:srgbClr>
                  </a:outerShdw>
                </a:effectLst>
              </a:rPr>
              <a:t>.</a:t>
            </a:r>
          </a:p>
        </p:txBody>
      </p:sp>
      <p:sp>
        <p:nvSpPr>
          <p:cNvPr id="5123" name="Прямоугольник 4"/>
          <p:cNvSpPr>
            <a:spLocks noChangeArrowheads="1"/>
          </p:cNvSpPr>
          <p:nvPr/>
        </p:nvSpPr>
        <p:spPr bwMode="auto">
          <a:xfrm>
            <a:off x="2962275" y="6011863"/>
            <a:ext cx="4500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b="1">
                <a:latin typeface="Arial" panose="020B0604020202020204" pitchFamily="34" charset="0"/>
              </a:rPr>
              <a:t>Феодо́сий Григо́рьевич Добржа́нский</a:t>
            </a:r>
          </a:p>
        </p:txBody>
      </p:sp>
      <p:sp>
        <p:nvSpPr>
          <p:cNvPr id="5124" name="Прямоугольник 5"/>
          <p:cNvSpPr>
            <a:spLocks noChangeArrowheads="1"/>
          </p:cNvSpPr>
          <p:nvPr/>
        </p:nvSpPr>
        <p:spPr bwMode="auto">
          <a:xfrm>
            <a:off x="4427538" y="6381750"/>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b="1">
                <a:latin typeface="Arial" panose="020B0604020202020204" pitchFamily="34" charset="0"/>
              </a:rPr>
              <a:t>(1900 - 1975)</a:t>
            </a:r>
            <a:endParaRPr lang="ru-RU" altLang="ru-RU" sz="1800" b="1">
              <a:latin typeface="Arial" panose="020B0604020202020204" pitchFamily="34" charset="0"/>
              <a:hlinkClick r:id="rId2"/>
            </a:endParaRPr>
          </a:p>
        </p:txBody>
      </p:sp>
      <p:pic>
        <p:nvPicPr>
          <p:cNvPr id="51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233488"/>
            <a:ext cx="3600450"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233488"/>
            <a:ext cx="3679825"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3977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741363" y="260350"/>
            <a:ext cx="7958137" cy="6308725"/>
            <a:chOff x="747" y="160"/>
            <a:chExt cx="5013" cy="3974"/>
          </a:xfrm>
        </p:grpSpPr>
        <p:sp>
          <p:nvSpPr>
            <p:cNvPr id="6147" name="Line 3"/>
            <p:cNvSpPr>
              <a:spLocks noChangeShapeType="1"/>
            </p:cNvSpPr>
            <p:nvPr/>
          </p:nvSpPr>
          <p:spPr bwMode="auto">
            <a:xfrm>
              <a:off x="3387" y="296"/>
              <a:ext cx="0" cy="36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48" name="Rectangle 4"/>
            <p:cNvSpPr>
              <a:spLocks noChangeArrowheads="1"/>
            </p:cNvSpPr>
            <p:nvPr/>
          </p:nvSpPr>
          <p:spPr bwMode="auto">
            <a:xfrm>
              <a:off x="1255" y="3903"/>
              <a:ext cx="1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Escherichia coli</a:t>
              </a:r>
            </a:p>
          </p:txBody>
        </p:sp>
        <p:sp>
          <p:nvSpPr>
            <p:cNvPr id="6149" name="Rectangle 5"/>
            <p:cNvSpPr>
              <a:spLocks noChangeArrowheads="1"/>
            </p:cNvSpPr>
            <p:nvPr/>
          </p:nvSpPr>
          <p:spPr bwMode="auto">
            <a:xfrm>
              <a:off x="747" y="3727"/>
              <a:ext cx="211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Drosophila </a:t>
              </a:r>
              <a:r>
                <a:rPr lang="en-US" altLang="ru-RU" sz="1800">
                  <a:latin typeface="Arial" panose="020B0604020202020204" pitchFamily="34" charset="0"/>
                </a:rPr>
                <a:t> (</a:t>
              </a:r>
              <a:r>
                <a:rPr lang="ru-RU" altLang="ru-RU" sz="1800">
                  <a:latin typeface="Arial" panose="020B0604020202020204" pitchFamily="34" charset="0"/>
                </a:rPr>
                <a:t>плодовая мушка</a:t>
              </a:r>
              <a:r>
                <a:rPr lang="en-US" altLang="ru-RU" sz="1800">
                  <a:latin typeface="Arial" panose="020B0604020202020204" pitchFamily="34" charset="0"/>
                </a:rPr>
                <a:t>)</a:t>
              </a:r>
              <a:endParaRPr lang="ru-RU" altLang="ru-RU" sz="1800">
                <a:latin typeface="Arial" panose="020B0604020202020204" pitchFamily="34" charset="0"/>
              </a:endParaRPr>
            </a:p>
            <a:p>
              <a:pPr eaLnBrk="1" hangingPunct="1">
                <a:spcBef>
                  <a:spcPct val="0"/>
                </a:spcBef>
                <a:buFontTx/>
                <a:buNone/>
              </a:pPr>
              <a:endParaRPr lang="ru-RU" altLang="ru-RU" sz="1800">
                <a:latin typeface="Arial" panose="020B0604020202020204" pitchFamily="34" charset="0"/>
              </a:endParaRPr>
            </a:p>
          </p:txBody>
        </p:sp>
        <p:sp>
          <p:nvSpPr>
            <p:cNvPr id="6150" name="Rectangle 6"/>
            <p:cNvSpPr>
              <a:spLocks noChangeArrowheads="1"/>
            </p:cNvSpPr>
            <p:nvPr/>
          </p:nvSpPr>
          <p:spPr bwMode="auto">
            <a:xfrm>
              <a:off x="802" y="3516"/>
              <a:ext cx="14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Cassiopeia</a:t>
              </a:r>
              <a:r>
                <a:rPr lang="en-US" altLang="ru-RU" sz="1800">
                  <a:latin typeface="Arial" panose="020B0604020202020204" pitchFamily="34" charset="0"/>
                </a:rPr>
                <a:t> </a:t>
              </a:r>
              <a:r>
                <a:rPr lang="ru-RU" altLang="ru-RU" sz="1800">
                  <a:latin typeface="Arial" panose="020B0604020202020204" pitchFamily="34" charset="0"/>
                </a:rPr>
                <a:t>(медуза)</a:t>
              </a:r>
            </a:p>
          </p:txBody>
        </p:sp>
        <p:sp>
          <p:nvSpPr>
            <p:cNvPr id="6151" name="Rectangle 7"/>
            <p:cNvSpPr>
              <a:spLocks noChangeArrowheads="1"/>
            </p:cNvSpPr>
            <p:nvPr/>
          </p:nvSpPr>
          <p:spPr bwMode="auto">
            <a:xfrm>
              <a:off x="802" y="3335"/>
              <a:ext cx="12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Tectarius</a:t>
              </a:r>
              <a:r>
                <a:rPr lang="en-US" altLang="ru-RU" sz="1800">
                  <a:latin typeface="Arial" panose="020B0604020202020204" pitchFamily="34" charset="0"/>
                </a:rPr>
                <a:t> </a:t>
              </a:r>
              <a:r>
                <a:rPr lang="ru-RU" altLang="ru-RU" sz="1800">
                  <a:latin typeface="Arial" panose="020B0604020202020204" pitchFamily="34" charset="0"/>
                </a:rPr>
                <a:t>(улитка)</a:t>
              </a:r>
            </a:p>
          </p:txBody>
        </p:sp>
        <p:sp>
          <p:nvSpPr>
            <p:cNvPr id="6152" name="Rectangle 8"/>
            <p:cNvSpPr>
              <a:spLocks noChangeArrowheads="1"/>
            </p:cNvSpPr>
            <p:nvPr/>
          </p:nvSpPr>
          <p:spPr bwMode="auto">
            <a:xfrm>
              <a:off x="756" y="3153"/>
              <a:ext cx="18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Echinometra</a:t>
              </a:r>
              <a:r>
                <a:rPr lang="en-US" altLang="ru-RU" sz="1800">
                  <a:latin typeface="Arial" panose="020B0604020202020204" pitchFamily="34" charset="0"/>
                </a:rPr>
                <a:t> (</a:t>
              </a:r>
              <a:r>
                <a:rPr lang="ru-RU" altLang="ru-RU" sz="1800">
                  <a:latin typeface="Arial" panose="020B0604020202020204" pitchFamily="34" charset="0"/>
                </a:rPr>
                <a:t>морской еж)</a:t>
              </a:r>
            </a:p>
          </p:txBody>
        </p:sp>
        <p:sp>
          <p:nvSpPr>
            <p:cNvPr id="6153" name="Rectangle 9"/>
            <p:cNvSpPr>
              <a:spLocks noChangeArrowheads="1"/>
            </p:cNvSpPr>
            <p:nvPr/>
          </p:nvSpPr>
          <p:spPr bwMode="auto">
            <a:xfrm>
              <a:off x="756" y="2972"/>
              <a:ext cx="11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Plagusia</a:t>
              </a:r>
              <a:r>
                <a:rPr lang="en-US" altLang="ru-RU" sz="1800">
                  <a:latin typeface="Arial" panose="020B0604020202020204" pitchFamily="34" charset="0"/>
                </a:rPr>
                <a:t> (</a:t>
              </a:r>
              <a:r>
                <a:rPr lang="ru-RU" altLang="ru-RU" sz="1800">
                  <a:latin typeface="Arial" panose="020B0604020202020204" pitchFamily="34" charset="0"/>
                </a:rPr>
                <a:t>краб)</a:t>
              </a:r>
            </a:p>
          </p:txBody>
        </p:sp>
        <p:sp>
          <p:nvSpPr>
            <p:cNvPr id="6154" name="Rectangle 10"/>
            <p:cNvSpPr>
              <a:spLocks noChangeArrowheads="1"/>
            </p:cNvSpPr>
            <p:nvPr/>
          </p:nvSpPr>
          <p:spPr bwMode="auto">
            <a:xfrm>
              <a:off x="938" y="2790"/>
              <a:ext cx="124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u="sng">
                  <a:latin typeface="Arial" panose="020B0604020202020204" pitchFamily="34" charset="0"/>
                </a:rPr>
                <a:t>Беспозвоночные</a:t>
              </a:r>
            </a:p>
          </p:txBody>
        </p:sp>
        <p:sp>
          <p:nvSpPr>
            <p:cNvPr id="6155" name="Rectangle 11"/>
            <p:cNvSpPr>
              <a:spLocks noChangeArrowheads="1"/>
            </p:cNvSpPr>
            <p:nvPr/>
          </p:nvSpPr>
          <p:spPr bwMode="auto">
            <a:xfrm>
              <a:off x="756" y="2609"/>
              <a:ext cx="11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Gallus</a:t>
              </a:r>
              <a:r>
                <a:rPr lang="ru-RU" altLang="ru-RU" sz="1800">
                  <a:latin typeface="Arial" panose="020B0604020202020204" pitchFamily="34" charset="0"/>
                </a:rPr>
                <a:t> (курица)</a:t>
              </a:r>
            </a:p>
          </p:txBody>
        </p:sp>
        <p:sp>
          <p:nvSpPr>
            <p:cNvPr id="6156" name="Rectangle 12"/>
            <p:cNvSpPr>
              <a:spLocks noChangeArrowheads="1"/>
            </p:cNvSpPr>
            <p:nvPr/>
          </p:nvSpPr>
          <p:spPr bwMode="auto">
            <a:xfrm>
              <a:off x="756" y="2427"/>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Cyprinus</a:t>
              </a:r>
              <a:r>
                <a:rPr lang="ru-RU" altLang="ru-RU" sz="1800">
                  <a:latin typeface="Arial" panose="020B0604020202020204" pitchFamily="34" charset="0"/>
                </a:rPr>
                <a:t> (карп)</a:t>
              </a:r>
            </a:p>
          </p:txBody>
        </p:sp>
        <p:sp>
          <p:nvSpPr>
            <p:cNvPr id="6157" name="Rectangle 13"/>
            <p:cNvSpPr>
              <a:spLocks noChangeArrowheads="1"/>
            </p:cNvSpPr>
            <p:nvPr/>
          </p:nvSpPr>
          <p:spPr bwMode="auto">
            <a:xfrm>
              <a:off x="756" y="2246"/>
              <a:ext cx="14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Alligator</a:t>
              </a:r>
              <a:r>
                <a:rPr lang="ru-RU" altLang="ru-RU" sz="1800">
                  <a:latin typeface="Arial" panose="020B0604020202020204" pitchFamily="34" charset="0"/>
                </a:rPr>
                <a:t> (аллигатор)</a:t>
              </a:r>
            </a:p>
          </p:txBody>
        </p:sp>
        <p:sp>
          <p:nvSpPr>
            <p:cNvPr id="6158" name="Rectangle 14"/>
            <p:cNvSpPr>
              <a:spLocks noChangeArrowheads="1"/>
            </p:cNvSpPr>
            <p:nvPr/>
          </p:nvSpPr>
          <p:spPr bwMode="auto">
            <a:xfrm>
              <a:off x="756" y="2065"/>
              <a:ext cx="9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Mus</a:t>
              </a:r>
              <a:r>
                <a:rPr lang="ru-RU" altLang="ru-RU" sz="1800">
                  <a:latin typeface="Arial" panose="020B0604020202020204" pitchFamily="34" charset="0"/>
                </a:rPr>
                <a:t> (мышь)</a:t>
              </a:r>
            </a:p>
          </p:txBody>
        </p:sp>
        <p:sp>
          <p:nvSpPr>
            <p:cNvPr id="6159" name="Rectangle 15"/>
            <p:cNvSpPr>
              <a:spLocks noChangeArrowheads="1"/>
            </p:cNvSpPr>
            <p:nvPr/>
          </p:nvSpPr>
          <p:spPr bwMode="auto">
            <a:xfrm>
              <a:off x="756" y="1882"/>
              <a:ext cx="119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Equus</a:t>
              </a:r>
              <a:r>
                <a:rPr lang="ru-RU" altLang="ru-RU" sz="1800" i="1">
                  <a:latin typeface="Arial" panose="020B0604020202020204" pitchFamily="34" charset="0"/>
                </a:rPr>
                <a:t> </a:t>
              </a:r>
              <a:r>
                <a:rPr lang="ru-RU" altLang="ru-RU" sz="1800">
                  <a:latin typeface="Arial" panose="020B0604020202020204" pitchFamily="34" charset="0"/>
                </a:rPr>
                <a:t>(лошадь)</a:t>
              </a:r>
            </a:p>
          </p:txBody>
        </p:sp>
        <p:sp>
          <p:nvSpPr>
            <p:cNvPr id="6160" name="Rectangle 16"/>
            <p:cNvSpPr>
              <a:spLocks noChangeArrowheads="1"/>
            </p:cNvSpPr>
            <p:nvPr/>
          </p:nvSpPr>
          <p:spPr bwMode="auto">
            <a:xfrm>
              <a:off x="756" y="1701"/>
              <a:ext cx="10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Canis</a:t>
              </a:r>
              <a:r>
                <a:rPr lang="en-US" altLang="ru-RU" sz="1800">
                  <a:latin typeface="Arial" panose="020B0604020202020204" pitchFamily="34" charset="0"/>
                </a:rPr>
                <a:t> </a:t>
              </a:r>
              <a:r>
                <a:rPr lang="ru-RU" altLang="ru-RU" sz="1800">
                  <a:latin typeface="Arial" panose="020B0604020202020204" pitchFamily="34" charset="0"/>
                </a:rPr>
                <a:t>(собака)</a:t>
              </a:r>
            </a:p>
          </p:txBody>
        </p:sp>
        <p:sp>
          <p:nvSpPr>
            <p:cNvPr id="6161" name="Rectangle 17"/>
            <p:cNvSpPr>
              <a:spLocks noChangeArrowheads="1"/>
            </p:cNvSpPr>
            <p:nvPr/>
          </p:nvSpPr>
          <p:spPr bwMode="auto">
            <a:xfrm>
              <a:off x="756" y="1520"/>
              <a:ext cx="11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Homo</a:t>
              </a:r>
              <a:r>
                <a:rPr lang="ru-RU" altLang="ru-RU" sz="1800">
                  <a:latin typeface="Arial" panose="020B0604020202020204" pitchFamily="34" charset="0"/>
                </a:rPr>
                <a:t> (человек)</a:t>
              </a:r>
            </a:p>
          </p:txBody>
        </p:sp>
        <p:sp>
          <p:nvSpPr>
            <p:cNvPr id="6162" name="Rectangle 18"/>
            <p:cNvSpPr>
              <a:spLocks noChangeArrowheads="1"/>
            </p:cNvSpPr>
            <p:nvPr/>
          </p:nvSpPr>
          <p:spPr bwMode="auto">
            <a:xfrm>
              <a:off x="756" y="1339"/>
              <a:ext cx="13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Carcharias</a:t>
              </a:r>
              <a:r>
                <a:rPr lang="en-US" altLang="ru-RU" sz="1800">
                  <a:latin typeface="Arial" panose="020B0604020202020204" pitchFamily="34" charset="0"/>
                </a:rPr>
                <a:t> (</a:t>
              </a:r>
              <a:r>
                <a:rPr lang="ru-RU" altLang="ru-RU" sz="1800">
                  <a:latin typeface="Arial" panose="020B0604020202020204" pitchFamily="34" charset="0"/>
                </a:rPr>
                <a:t>акула</a:t>
              </a:r>
              <a:r>
                <a:rPr lang="en-US" altLang="ru-RU" sz="1800">
                  <a:latin typeface="Arial" panose="020B0604020202020204" pitchFamily="34" charset="0"/>
                </a:rPr>
                <a:t>)</a:t>
              </a:r>
            </a:p>
          </p:txBody>
        </p:sp>
        <p:sp>
          <p:nvSpPr>
            <p:cNvPr id="6163" name="Rectangle 19"/>
            <p:cNvSpPr>
              <a:spLocks noChangeArrowheads="1"/>
            </p:cNvSpPr>
            <p:nvPr/>
          </p:nvSpPr>
          <p:spPr bwMode="auto">
            <a:xfrm>
              <a:off x="756" y="1158"/>
              <a:ext cx="8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Bufo</a:t>
              </a:r>
              <a:r>
                <a:rPr lang="en-US" altLang="ru-RU" sz="1800">
                  <a:latin typeface="Arial" panose="020B0604020202020204" pitchFamily="34" charset="0"/>
                </a:rPr>
                <a:t> (</a:t>
              </a:r>
              <a:r>
                <a:rPr lang="ru-RU" altLang="ru-RU" sz="1800">
                  <a:latin typeface="Arial" panose="020B0604020202020204" pitchFamily="34" charset="0"/>
                </a:rPr>
                <a:t>жаба</a:t>
              </a:r>
              <a:r>
                <a:rPr lang="en-US" altLang="ru-RU" sz="1800">
                  <a:latin typeface="Arial" panose="020B0604020202020204" pitchFamily="34" charset="0"/>
                </a:rPr>
                <a:t>)</a:t>
              </a:r>
            </a:p>
          </p:txBody>
        </p:sp>
        <p:sp>
          <p:nvSpPr>
            <p:cNvPr id="6164" name="Rectangle 20"/>
            <p:cNvSpPr>
              <a:spLocks noChangeArrowheads="1"/>
            </p:cNvSpPr>
            <p:nvPr/>
          </p:nvSpPr>
          <p:spPr bwMode="auto">
            <a:xfrm>
              <a:off x="756" y="975"/>
              <a:ext cx="11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Rana</a:t>
              </a:r>
              <a:r>
                <a:rPr lang="en-US" altLang="ru-RU" sz="1800">
                  <a:latin typeface="Arial" panose="020B0604020202020204" pitchFamily="34" charset="0"/>
                </a:rPr>
                <a:t> (</a:t>
              </a:r>
              <a:r>
                <a:rPr lang="ru-RU" altLang="ru-RU" sz="1800">
                  <a:latin typeface="Arial" panose="020B0604020202020204" pitchFamily="34" charset="0"/>
                </a:rPr>
                <a:t>лягушка</a:t>
              </a:r>
              <a:r>
                <a:rPr lang="en-US" altLang="ru-RU" sz="1800">
                  <a:latin typeface="Arial" panose="020B0604020202020204" pitchFamily="34" charset="0"/>
                </a:rPr>
                <a:t>)</a:t>
              </a:r>
            </a:p>
          </p:txBody>
        </p:sp>
        <p:sp>
          <p:nvSpPr>
            <p:cNvPr id="6165" name="Rectangle 21"/>
            <p:cNvSpPr>
              <a:spLocks noChangeArrowheads="1"/>
            </p:cNvSpPr>
            <p:nvPr/>
          </p:nvSpPr>
          <p:spPr bwMode="auto">
            <a:xfrm>
              <a:off x="756" y="795"/>
              <a:ext cx="12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Necturus </a:t>
              </a:r>
              <a:r>
                <a:rPr lang="en-US" altLang="ru-RU" sz="1800">
                  <a:latin typeface="Arial" panose="020B0604020202020204" pitchFamily="34" charset="0"/>
                </a:rPr>
                <a:t>(</a:t>
              </a:r>
              <a:r>
                <a:rPr lang="ru-RU" altLang="ru-RU" sz="1800">
                  <a:latin typeface="Arial" panose="020B0604020202020204" pitchFamily="34" charset="0"/>
                </a:rPr>
                <a:t>протей</a:t>
              </a:r>
              <a:r>
                <a:rPr lang="en-US" altLang="ru-RU" sz="1800">
                  <a:latin typeface="Arial" panose="020B0604020202020204" pitchFamily="34" charset="0"/>
                </a:rPr>
                <a:t>)</a:t>
              </a:r>
            </a:p>
          </p:txBody>
        </p:sp>
        <p:sp>
          <p:nvSpPr>
            <p:cNvPr id="6166" name="Rectangle 22"/>
            <p:cNvSpPr>
              <a:spLocks noChangeArrowheads="1"/>
            </p:cNvSpPr>
            <p:nvPr/>
          </p:nvSpPr>
          <p:spPr bwMode="auto">
            <a:xfrm>
              <a:off x="756" y="613"/>
              <a:ext cx="1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Triturus</a:t>
              </a:r>
              <a:r>
                <a:rPr lang="en-US" altLang="ru-RU" sz="1800">
                  <a:latin typeface="Arial" panose="020B0604020202020204" pitchFamily="34" charset="0"/>
                </a:rPr>
                <a:t> (</a:t>
              </a:r>
              <a:r>
                <a:rPr lang="ru-RU" altLang="ru-RU" sz="1800">
                  <a:latin typeface="Arial" panose="020B0604020202020204" pitchFamily="34" charset="0"/>
                </a:rPr>
                <a:t>тритон</a:t>
              </a:r>
              <a:r>
                <a:rPr lang="en-US" altLang="ru-RU" sz="1800">
                  <a:latin typeface="Arial" panose="020B0604020202020204" pitchFamily="34" charset="0"/>
                </a:rPr>
                <a:t>)</a:t>
              </a:r>
            </a:p>
          </p:txBody>
        </p:sp>
        <p:sp>
          <p:nvSpPr>
            <p:cNvPr id="6167" name="Rectangle 23"/>
            <p:cNvSpPr>
              <a:spLocks noChangeArrowheads="1"/>
            </p:cNvSpPr>
            <p:nvPr/>
          </p:nvSpPr>
          <p:spPr bwMode="auto">
            <a:xfrm>
              <a:off x="756" y="432"/>
              <a:ext cx="25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Protopterus</a:t>
              </a:r>
              <a:r>
                <a:rPr lang="en-US" altLang="ru-RU" sz="1800">
                  <a:latin typeface="Arial" panose="020B0604020202020204" pitchFamily="34" charset="0"/>
                </a:rPr>
                <a:t> (</a:t>
              </a:r>
              <a:r>
                <a:rPr lang="ru-RU" altLang="ru-RU" sz="1800">
                  <a:latin typeface="Arial" panose="020B0604020202020204" pitchFamily="34" charset="0"/>
                </a:rPr>
                <a:t>двоякодышащая</a:t>
              </a:r>
              <a:r>
                <a:rPr lang="en-US" altLang="ru-RU" sz="1800">
                  <a:latin typeface="Arial" panose="020B0604020202020204" pitchFamily="34" charset="0"/>
                </a:rPr>
                <a:t> </a:t>
              </a:r>
              <a:r>
                <a:rPr lang="ru-RU" altLang="ru-RU" sz="1800">
                  <a:latin typeface="Arial" panose="020B0604020202020204" pitchFamily="34" charset="0"/>
                </a:rPr>
                <a:t>рыба</a:t>
              </a:r>
              <a:r>
                <a:rPr lang="en-US" altLang="ru-RU" sz="1800">
                  <a:latin typeface="Arial" panose="020B0604020202020204" pitchFamily="34" charset="0"/>
                </a:rPr>
                <a:t>)</a:t>
              </a:r>
            </a:p>
          </p:txBody>
        </p:sp>
        <p:sp>
          <p:nvSpPr>
            <p:cNvPr id="6168" name="Rectangle 24"/>
            <p:cNvSpPr>
              <a:spLocks noChangeArrowheads="1"/>
            </p:cNvSpPr>
            <p:nvPr/>
          </p:nvSpPr>
          <p:spPr bwMode="auto">
            <a:xfrm>
              <a:off x="938" y="160"/>
              <a:ext cx="102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u="sng">
                  <a:latin typeface="Arial" panose="020B0604020202020204" pitchFamily="34" charset="0"/>
                </a:rPr>
                <a:t>Позвоночные</a:t>
              </a:r>
            </a:p>
          </p:txBody>
        </p:sp>
        <p:sp>
          <p:nvSpPr>
            <p:cNvPr id="6169" name="Rectangle 25"/>
            <p:cNvSpPr>
              <a:spLocks noChangeArrowheads="1"/>
            </p:cNvSpPr>
            <p:nvPr/>
          </p:nvSpPr>
          <p:spPr bwMode="auto">
            <a:xfrm>
              <a:off x="3932" y="3698"/>
              <a:ext cx="18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Saccharomyces cerevisiae</a:t>
              </a:r>
            </a:p>
          </p:txBody>
        </p:sp>
        <p:sp>
          <p:nvSpPr>
            <p:cNvPr id="6170" name="Rectangle 26"/>
            <p:cNvSpPr>
              <a:spLocks noChangeArrowheads="1"/>
            </p:cNvSpPr>
            <p:nvPr/>
          </p:nvSpPr>
          <p:spPr bwMode="auto">
            <a:xfrm>
              <a:off x="3932" y="3516"/>
              <a:ext cx="13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Aspergillus nidulans</a:t>
              </a:r>
            </a:p>
          </p:txBody>
        </p:sp>
        <p:sp>
          <p:nvSpPr>
            <p:cNvPr id="6171" name="Rectangle 27"/>
            <p:cNvSpPr>
              <a:spLocks noChangeArrowheads="1"/>
            </p:cNvSpPr>
            <p:nvPr/>
          </p:nvSpPr>
          <p:spPr bwMode="auto">
            <a:xfrm>
              <a:off x="3705" y="3153"/>
              <a:ext cx="15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ru-RU" sz="1800" i="1">
                  <a:latin typeface="Arial" panose="020B0604020202020204" pitchFamily="34" charset="0"/>
                </a:rPr>
                <a:t>Ustilago maydis</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      Neurospora crassa</a:t>
              </a:r>
            </a:p>
          </p:txBody>
        </p:sp>
        <p:sp>
          <p:nvSpPr>
            <p:cNvPr id="6172" name="Rectangle 28"/>
            <p:cNvSpPr>
              <a:spLocks noChangeArrowheads="1"/>
            </p:cNvSpPr>
            <p:nvPr/>
          </p:nvSpPr>
          <p:spPr bwMode="auto">
            <a:xfrm>
              <a:off x="4431" y="2881"/>
              <a:ext cx="5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u="sng">
                  <a:latin typeface="Arial" panose="020B0604020202020204" pitchFamily="34" charset="0"/>
                </a:rPr>
                <a:t>Грибы</a:t>
              </a:r>
            </a:p>
          </p:txBody>
        </p:sp>
        <p:sp>
          <p:nvSpPr>
            <p:cNvPr id="6173" name="Rectangle 29"/>
            <p:cNvSpPr>
              <a:spLocks noChangeArrowheads="1"/>
            </p:cNvSpPr>
            <p:nvPr/>
          </p:nvSpPr>
          <p:spPr bwMode="auto">
            <a:xfrm>
              <a:off x="3070" y="613"/>
              <a:ext cx="2436" cy="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tabLst>
                  <a:tab pos="12620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2620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2620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2620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2620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ru-RU" sz="1800" i="1">
                  <a:latin typeface="Arial" panose="020B0604020202020204" pitchFamily="34" charset="0"/>
                </a:rPr>
                <a:t>            Lilium longiflorum</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                     Tradescantia ohioensis</a:t>
              </a:r>
            </a:p>
            <a:p>
              <a:pPr algn="ctr" eaLnBrk="1" hangingPunct="1">
                <a:spcBef>
                  <a:spcPct val="0"/>
                </a:spcBef>
                <a:buFontTx/>
                <a:buNone/>
              </a:pPr>
              <a:r>
                <a:rPr lang="en-US" altLang="ru-RU" sz="1800" i="1">
                  <a:latin typeface="Arial" panose="020B0604020202020204" pitchFamily="34" charset="0"/>
                </a:rPr>
                <a:t>Vicia faba</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          Vicia pannonica</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           Vicia grandiflora</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                    Anemone tetrasepala</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            Anemone blanda</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                Anemone virginiana</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                Anemone parviflolra</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Zea mays</a:t>
              </a:r>
            </a:p>
            <a:p>
              <a:pPr algn="ctr" eaLnBrk="1" hangingPunct="1">
                <a:spcBef>
                  <a:spcPct val="0"/>
                </a:spcBef>
                <a:buFontTx/>
                <a:buNone/>
              </a:pPr>
              <a:r>
                <a:rPr lang="en-US" altLang="ru-RU" sz="1800" i="1">
                  <a:latin typeface="Arial" panose="020B0604020202020204" pitchFamily="34" charset="0"/>
                </a:rPr>
                <a:t>      Lupinus albus</a:t>
              </a:r>
              <a:endParaRPr lang="ru-RU" altLang="ru-RU" sz="1800" i="1">
                <a:latin typeface="Arial" panose="020B0604020202020204" pitchFamily="34" charset="0"/>
              </a:endParaRPr>
            </a:p>
            <a:p>
              <a:pPr algn="ctr" eaLnBrk="1" hangingPunct="1">
                <a:spcBef>
                  <a:spcPct val="0"/>
                </a:spcBef>
                <a:buFontTx/>
                <a:buNone/>
              </a:pPr>
              <a:r>
                <a:rPr lang="en-US" altLang="ru-RU" sz="1800" i="1">
                  <a:latin typeface="Arial" panose="020B0604020202020204" pitchFamily="34" charset="0"/>
                </a:rPr>
                <a:t>             Aquilegia (hybrid)</a:t>
              </a:r>
            </a:p>
          </p:txBody>
        </p:sp>
        <p:sp>
          <p:nvSpPr>
            <p:cNvPr id="6174" name="Rectangle 30"/>
            <p:cNvSpPr>
              <a:spLocks noChangeArrowheads="1"/>
            </p:cNvSpPr>
            <p:nvPr/>
          </p:nvSpPr>
          <p:spPr bwMode="auto">
            <a:xfrm>
              <a:off x="4113" y="160"/>
              <a:ext cx="1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tabLst>
                  <a:tab pos="12620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2620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2620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2620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2620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9pPr>
            </a:lstStyle>
            <a:p>
              <a:pPr eaLnBrk="1" hangingPunct="1">
                <a:spcBef>
                  <a:spcPct val="0"/>
                </a:spcBef>
                <a:buFontTx/>
                <a:buNone/>
              </a:pPr>
              <a:r>
                <a:rPr lang="ru-RU" altLang="ru-RU" sz="1800" u="sng">
                  <a:latin typeface="Arial" panose="020B0604020202020204" pitchFamily="34" charset="0"/>
                </a:rPr>
                <a:t>Высшие растения</a:t>
              </a:r>
            </a:p>
          </p:txBody>
        </p:sp>
        <p:sp>
          <p:nvSpPr>
            <p:cNvPr id="6175" name="Rectangle 31"/>
            <p:cNvSpPr>
              <a:spLocks noChangeArrowheads="1"/>
            </p:cNvSpPr>
            <p:nvPr/>
          </p:nvSpPr>
          <p:spPr bwMode="auto">
            <a:xfrm>
              <a:off x="3433" y="3743"/>
              <a:ext cx="2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zh-CN" sz="1800">
                  <a:latin typeface="Arial" panose="020B0604020202020204" pitchFamily="34" charset="0"/>
                </a:rPr>
                <a:t>1 </a:t>
              </a:r>
            </a:p>
          </p:txBody>
        </p:sp>
        <p:sp>
          <p:nvSpPr>
            <p:cNvPr id="6176" name="Rectangle 32"/>
            <p:cNvSpPr>
              <a:spLocks noChangeArrowheads="1"/>
            </p:cNvSpPr>
            <p:nvPr/>
          </p:nvSpPr>
          <p:spPr bwMode="auto">
            <a:xfrm>
              <a:off x="3433" y="3471"/>
              <a:ext cx="2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zh-CN" sz="1800">
                  <a:latin typeface="Arial" panose="020B0604020202020204" pitchFamily="34" charset="0"/>
                </a:rPr>
                <a:t>2 </a:t>
              </a:r>
            </a:p>
          </p:txBody>
        </p:sp>
        <p:sp>
          <p:nvSpPr>
            <p:cNvPr id="6177" name="Rectangle 33"/>
            <p:cNvSpPr>
              <a:spLocks noChangeArrowheads="1"/>
            </p:cNvSpPr>
            <p:nvPr/>
          </p:nvSpPr>
          <p:spPr bwMode="auto">
            <a:xfrm>
              <a:off x="3387" y="2927"/>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zh-CN" sz="1800">
                  <a:latin typeface="Arial" panose="020B0604020202020204" pitchFamily="34" charset="0"/>
                </a:rPr>
                <a:t>10 </a:t>
              </a:r>
            </a:p>
          </p:txBody>
        </p:sp>
        <p:sp>
          <p:nvSpPr>
            <p:cNvPr id="6178" name="Rectangle 34"/>
            <p:cNvSpPr>
              <a:spLocks noChangeArrowheads="1"/>
            </p:cNvSpPr>
            <p:nvPr/>
          </p:nvSpPr>
          <p:spPr bwMode="auto">
            <a:xfrm>
              <a:off x="3387" y="2337"/>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zh-CN" sz="1800">
                  <a:latin typeface="Arial" panose="020B0604020202020204" pitchFamily="34" charset="0"/>
                </a:rPr>
                <a:t>10</a:t>
              </a:r>
              <a:r>
                <a:rPr lang="ru-RU" altLang="zh-CN" sz="1800" baseline="30000">
                  <a:latin typeface="Arial" panose="020B0604020202020204" pitchFamily="34" charset="0"/>
                </a:rPr>
                <a:t>2</a:t>
              </a:r>
              <a:r>
                <a:rPr lang="ru-RU" altLang="zh-CN" sz="1800">
                  <a:latin typeface="Arial" panose="020B0604020202020204" pitchFamily="34" charset="0"/>
                </a:rPr>
                <a:t> </a:t>
              </a:r>
            </a:p>
          </p:txBody>
        </p:sp>
        <p:sp>
          <p:nvSpPr>
            <p:cNvPr id="6179" name="Rectangle 35"/>
            <p:cNvSpPr>
              <a:spLocks noChangeArrowheads="1"/>
            </p:cNvSpPr>
            <p:nvPr/>
          </p:nvSpPr>
          <p:spPr bwMode="auto">
            <a:xfrm>
              <a:off x="3387" y="1702"/>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zh-CN" sz="1800">
                  <a:latin typeface="Arial" panose="020B0604020202020204" pitchFamily="34" charset="0"/>
                </a:rPr>
                <a:t>10</a:t>
              </a:r>
              <a:r>
                <a:rPr lang="ru-RU" altLang="zh-CN" sz="1800" baseline="30000">
                  <a:latin typeface="Arial" panose="020B0604020202020204" pitchFamily="34" charset="0"/>
                </a:rPr>
                <a:t>3</a:t>
              </a:r>
              <a:r>
                <a:rPr lang="ru-RU" altLang="zh-CN" sz="1800">
                  <a:latin typeface="Arial" panose="020B0604020202020204" pitchFamily="34" charset="0"/>
                </a:rPr>
                <a:t> </a:t>
              </a:r>
            </a:p>
          </p:txBody>
        </p:sp>
        <p:sp>
          <p:nvSpPr>
            <p:cNvPr id="6180" name="Rectangle 36"/>
            <p:cNvSpPr>
              <a:spLocks noChangeArrowheads="1"/>
            </p:cNvSpPr>
            <p:nvPr/>
          </p:nvSpPr>
          <p:spPr bwMode="auto">
            <a:xfrm>
              <a:off x="3387" y="1067"/>
              <a:ext cx="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zh-CN" sz="1800">
                  <a:latin typeface="Arial" panose="020B0604020202020204" pitchFamily="34" charset="0"/>
                </a:rPr>
                <a:t>10</a:t>
              </a:r>
              <a:r>
                <a:rPr lang="ru-RU" altLang="zh-CN" sz="1800" baseline="30000">
                  <a:latin typeface="Arial" panose="020B0604020202020204" pitchFamily="34" charset="0"/>
                </a:rPr>
                <a:t>4</a:t>
              </a:r>
              <a:r>
                <a:rPr lang="ru-RU" altLang="zh-CN" sz="1800">
                  <a:latin typeface="Arial" panose="020B0604020202020204" pitchFamily="34" charset="0"/>
                </a:rPr>
                <a:t> </a:t>
              </a:r>
            </a:p>
          </p:txBody>
        </p:sp>
        <p:sp>
          <p:nvSpPr>
            <p:cNvPr id="6181" name="Rectangle 37"/>
            <p:cNvSpPr>
              <a:spLocks noChangeArrowheads="1"/>
            </p:cNvSpPr>
            <p:nvPr/>
          </p:nvSpPr>
          <p:spPr bwMode="auto">
            <a:xfrm>
              <a:off x="3387" y="477"/>
              <a:ext cx="3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tabLst>
                  <a:tab pos="12620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2620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2620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2620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2620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262063" algn="l"/>
                </a:tabLst>
                <a:defRPr sz="2000">
                  <a:solidFill>
                    <a:schemeClr val="tx1"/>
                  </a:solidFill>
                  <a:latin typeface="Calibri" panose="020F0502020204030204" pitchFamily="34" charset="0"/>
                </a:defRPr>
              </a:lvl9pPr>
            </a:lstStyle>
            <a:p>
              <a:pPr eaLnBrk="1" hangingPunct="1">
                <a:spcBef>
                  <a:spcPct val="0"/>
                </a:spcBef>
                <a:buFontTx/>
                <a:buNone/>
              </a:pPr>
              <a:r>
                <a:rPr lang="ru-RU" altLang="ru-RU" sz="1800">
                  <a:latin typeface="Arial" panose="020B0604020202020204" pitchFamily="34" charset="0"/>
                </a:rPr>
                <a:t>10</a:t>
              </a:r>
              <a:r>
                <a:rPr lang="ru-RU" altLang="ru-RU" sz="1800" baseline="30000">
                  <a:latin typeface="Arial" panose="020B0604020202020204" pitchFamily="34" charset="0"/>
                </a:rPr>
                <a:t>5</a:t>
              </a:r>
            </a:p>
          </p:txBody>
        </p:sp>
        <p:sp>
          <p:nvSpPr>
            <p:cNvPr id="6182" name="Line 38"/>
            <p:cNvSpPr>
              <a:spLocks noChangeShapeType="1"/>
            </p:cNvSpPr>
            <p:nvPr/>
          </p:nvSpPr>
          <p:spPr bwMode="auto">
            <a:xfrm flipH="1" flipV="1">
              <a:off x="3387" y="3335"/>
              <a:ext cx="635"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83" name="Line 39"/>
            <p:cNvSpPr>
              <a:spLocks noChangeShapeType="1"/>
            </p:cNvSpPr>
            <p:nvPr/>
          </p:nvSpPr>
          <p:spPr bwMode="auto">
            <a:xfrm flipH="1" flipV="1">
              <a:off x="3433" y="3199"/>
              <a:ext cx="589"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84" name="Line 40"/>
            <p:cNvSpPr>
              <a:spLocks noChangeShapeType="1"/>
            </p:cNvSpPr>
            <p:nvPr/>
          </p:nvSpPr>
          <p:spPr bwMode="auto">
            <a:xfrm flipH="1" flipV="1">
              <a:off x="3433" y="3199"/>
              <a:ext cx="544"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85" name="Line 41"/>
            <p:cNvSpPr>
              <a:spLocks noChangeShapeType="1"/>
            </p:cNvSpPr>
            <p:nvPr/>
          </p:nvSpPr>
          <p:spPr bwMode="auto">
            <a:xfrm flipV="1">
              <a:off x="2775" y="2699"/>
              <a:ext cx="567" cy="109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86" name="Line 42"/>
            <p:cNvSpPr>
              <a:spLocks noChangeShapeType="1"/>
            </p:cNvSpPr>
            <p:nvPr/>
          </p:nvSpPr>
          <p:spPr bwMode="auto">
            <a:xfrm flipV="1">
              <a:off x="2208" y="2609"/>
              <a:ext cx="1134" cy="99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87" name="Line 43"/>
            <p:cNvSpPr>
              <a:spLocks noChangeShapeType="1"/>
            </p:cNvSpPr>
            <p:nvPr/>
          </p:nvSpPr>
          <p:spPr bwMode="auto">
            <a:xfrm flipV="1">
              <a:off x="2525" y="2292"/>
              <a:ext cx="862" cy="9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88" name="Line 44"/>
            <p:cNvSpPr>
              <a:spLocks noChangeShapeType="1"/>
            </p:cNvSpPr>
            <p:nvPr/>
          </p:nvSpPr>
          <p:spPr bwMode="auto">
            <a:xfrm flipV="1">
              <a:off x="2253" y="2019"/>
              <a:ext cx="1134" cy="99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89" name="Line 45"/>
            <p:cNvSpPr>
              <a:spLocks noChangeShapeType="1"/>
            </p:cNvSpPr>
            <p:nvPr/>
          </p:nvSpPr>
          <p:spPr bwMode="auto">
            <a:xfrm flipV="1">
              <a:off x="1890" y="2065"/>
              <a:ext cx="1407" cy="5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0" name="Line 46"/>
            <p:cNvSpPr>
              <a:spLocks noChangeShapeType="1"/>
            </p:cNvSpPr>
            <p:nvPr/>
          </p:nvSpPr>
          <p:spPr bwMode="auto">
            <a:xfrm flipV="1">
              <a:off x="1890" y="1883"/>
              <a:ext cx="1452" cy="6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1" name="Line 47"/>
            <p:cNvSpPr>
              <a:spLocks noChangeShapeType="1"/>
            </p:cNvSpPr>
            <p:nvPr/>
          </p:nvSpPr>
          <p:spPr bwMode="auto">
            <a:xfrm flipV="1">
              <a:off x="2163" y="1883"/>
              <a:ext cx="1088" cy="4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2" name="Line 48"/>
            <p:cNvSpPr>
              <a:spLocks noChangeShapeType="1"/>
            </p:cNvSpPr>
            <p:nvPr/>
          </p:nvSpPr>
          <p:spPr bwMode="auto">
            <a:xfrm flipV="1">
              <a:off x="1664" y="1883"/>
              <a:ext cx="1496"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3" name="Line 49"/>
            <p:cNvSpPr>
              <a:spLocks noChangeShapeType="1"/>
            </p:cNvSpPr>
            <p:nvPr/>
          </p:nvSpPr>
          <p:spPr bwMode="auto">
            <a:xfrm flipV="1">
              <a:off x="1936" y="1883"/>
              <a:ext cx="1179"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4" name="Line 50"/>
            <p:cNvSpPr>
              <a:spLocks noChangeShapeType="1"/>
            </p:cNvSpPr>
            <p:nvPr/>
          </p:nvSpPr>
          <p:spPr bwMode="auto">
            <a:xfrm>
              <a:off x="1845" y="1793"/>
              <a:ext cx="1452" cy="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5" name="Line 51"/>
            <p:cNvSpPr>
              <a:spLocks noChangeShapeType="1"/>
            </p:cNvSpPr>
            <p:nvPr/>
          </p:nvSpPr>
          <p:spPr bwMode="auto">
            <a:xfrm>
              <a:off x="1936" y="1611"/>
              <a:ext cx="1361"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6" name="Line 52"/>
            <p:cNvSpPr>
              <a:spLocks noChangeShapeType="1"/>
            </p:cNvSpPr>
            <p:nvPr/>
          </p:nvSpPr>
          <p:spPr bwMode="auto">
            <a:xfrm>
              <a:off x="2072" y="1430"/>
              <a:ext cx="1315" cy="3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7" name="Line 53"/>
            <p:cNvSpPr>
              <a:spLocks noChangeShapeType="1"/>
            </p:cNvSpPr>
            <p:nvPr/>
          </p:nvSpPr>
          <p:spPr bwMode="auto">
            <a:xfrm>
              <a:off x="1936" y="1248"/>
              <a:ext cx="1361"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8" name="Line 54"/>
            <p:cNvSpPr>
              <a:spLocks noChangeShapeType="1"/>
            </p:cNvSpPr>
            <p:nvPr/>
          </p:nvSpPr>
          <p:spPr bwMode="auto">
            <a:xfrm>
              <a:off x="1890" y="1067"/>
              <a:ext cx="1452" cy="4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199" name="Line 55"/>
            <p:cNvSpPr>
              <a:spLocks noChangeShapeType="1"/>
            </p:cNvSpPr>
            <p:nvPr/>
          </p:nvSpPr>
          <p:spPr bwMode="auto">
            <a:xfrm>
              <a:off x="2072" y="885"/>
              <a:ext cx="1270" cy="5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0" name="Line 56"/>
            <p:cNvSpPr>
              <a:spLocks noChangeShapeType="1"/>
            </p:cNvSpPr>
            <p:nvPr/>
          </p:nvSpPr>
          <p:spPr bwMode="auto">
            <a:xfrm>
              <a:off x="1981" y="704"/>
              <a:ext cx="1406" cy="4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1" name="Line 57"/>
            <p:cNvSpPr>
              <a:spLocks noChangeShapeType="1"/>
            </p:cNvSpPr>
            <p:nvPr/>
          </p:nvSpPr>
          <p:spPr bwMode="auto">
            <a:xfrm>
              <a:off x="3206" y="568"/>
              <a:ext cx="181" cy="4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2" name="Line 58"/>
            <p:cNvSpPr>
              <a:spLocks noChangeShapeType="1"/>
            </p:cNvSpPr>
            <p:nvPr/>
          </p:nvSpPr>
          <p:spPr bwMode="auto">
            <a:xfrm flipH="1" flipV="1">
              <a:off x="3387" y="3063"/>
              <a:ext cx="499"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3" name="Line 59"/>
            <p:cNvSpPr>
              <a:spLocks noChangeShapeType="1"/>
            </p:cNvSpPr>
            <p:nvPr/>
          </p:nvSpPr>
          <p:spPr bwMode="auto">
            <a:xfrm flipH="1" flipV="1">
              <a:off x="3387" y="2246"/>
              <a:ext cx="545"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4" name="Line 60"/>
            <p:cNvSpPr>
              <a:spLocks noChangeShapeType="1"/>
            </p:cNvSpPr>
            <p:nvPr/>
          </p:nvSpPr>
          <p:spPr bwMode="auto">
            <a:xfrm flipH="1" flipV="1">
              <a:off x="3387" y="1838"/>
              <a:ext cx="545" cy="59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5" name="Line 61"/>
            <p:cNvSpPr>
              <a:spLocks noChangeShapeType="1"/>
            </p:cNvSpPr>
            <p:nvPr/>
          </p:nvSpPr>
          <p:spPr bwMode="auto">
            <a:xfrm flipH="1" flipV="1">
              <a:off x="3387" y="1611"/>
              <a:ext cx="545" cy="4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6" name="Line 62"/>
            <p:cNvSpPr>
              <a:spLocks noChangeShapeType="1"/>
            </p:cNvSpPr>
            <p:nvPr/>
          </p:nvSpPr>
          <p:spPr bwMode="auto">
            <a:xfrm flipH="1" flipV="1">
              <a:off x="3523" y="1883"/>
              <a:ext cx="409"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7" name="Line 63"/>
            <p:cNvSpPr>
              <a:spLocks noChangeShapeType="1"/>
            </p:cNvSpPr>
            <p:nvPr/>
          </p:nvSpPr>
          <p:spPr bwMode="auto">
            <a:xfrm flipH="1" flipV="1">
              <a:off x="3659" y="1883"/>
              <a:ext cx="273" cy="4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8" name="Line 64"/>
            <p:cNvSpPr>
              <a:spLocks noChangeShapeType="1"/>
            </p:cNvSpPr>
            <p:nvPr/>
          </p:nvSpPr>
          <p:spPr bwMode="auto">
            <a:xfrm flipH="1" flipV="1">
              <a:off x="3478" y="1656"/>
              <a:ext cx="454"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09" name="Line 65"/>
            <p:cNvSpPr>
              <a:spLocks noChangeShapeType="1"/>
            </p:cNvSpPr>
            <p:nvPr/>
          </p:nvSpPr>
          <p:spPr bwMode="auto">
            <a:xfrm flipH="1" flipV="1">
              <a:off x="3433" y="1248"/>
              <a:ext cx="544" cy="3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10" name="Line 66"/>
            <p:cNvSpPr>
              <a:spLocks noChangeShapeType="1"/>
            </p:cNvSpPr>
            <p:nvPr/>
          </p:nvSpPr>
          <p:spPr bwMode="auto">
            <a:xfrm flipH="1">
              <a:off x="3569" y="1384"/>
              <a:ext cx="363"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11" name="Line 67"/>
            <p:cNvSpPr>
              <a:spLocks noChangeShapeType="1"/>
            </p:cNvSpPr>
            <p:nvPr/>
          </p:nvSpPr>
          <p:spPr bwMode="auto">
            <a:xfrm flipH="1">
              <a:off x="3433" y="1203"/>
              <a:ext cx="544"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12" name="Line 68"/>
            <p:cNvSpPr>
              <a:spLocks noChangeShapeType="1"/>
            </p:cNvSpPr>
            <p:nvPr/>
          </p:nvSpPr>
          <p:spPr bwMode="auto">
            <a:xfrm flipH="1">
              <a:off x="3659" y="1067"/>
              <a:ext cx="273"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13" name="Line 69"/>
            <p:cNvSpPr>
              <a:spLocks noChangeShapeType="1"/>
            </p:cNvSpPr>
            <p:nvPr/>
          </p:nvSpPr>
          <p:spPr bwMode="auto">
            <a:xfrm flipH="1" flipV="1">
              <a:off x="3387" y="749"/>
              <a:ext cx="545"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14" name="Line 70"/>
            <p:cNvSpPr>
              <a:spLocks noChangeShapeType="1"/>
            </p:cNvSpPr>
            <p:nvPr/>
          </p:nvSpPr>
          <p:spPr bwMode="auto">
            <a:xfrm flipH="1" flipV="1">
              <a:off x="3433" y="659"/>
              <a:ext cx="499" cy="9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215" name="Line 71"/>
            <p:cNvSpPr>
              <a:spLocks noChangeShapeType="1"/>
            </p:cNvSpPr>
            <p:nvPr/>
          </p:nvSpPr>
          <p:spPr bwMode="auto">
            <a:xfrm flipV="1">
              <a:off x="2344" y="3879"/>
              <a:ext cx="998"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Tree>
    <p:extLst>
      <p:ext uri="{BB962C8B-B14F-4D97-AF65-F5344CB8AC3E}">
        <p14:creationId xmlns:p14="http://schemas.microsoft.com/office/powerpoint/2010/main" val="426714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683543" y="-384968"/>
            <a:ext cx="57769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1" name="Rectangle 3"/>
          <p:cNvSpPr>
            <a:spLocks noChangeArrowheads="1"/>
          </p:cNvSpPr>
          <p:nvPr/>
        </p:nvSpPr>
        <p:spPr bwMode="auto">
          <a:xfrm>
            <a:off x="900113" y="6272213"/>
            <a:ext cx="80375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200">
                <a:latin typeface="Times New Roman" panose="02020603050405020304" pitchFamily="18" charset="0"/>
              </a:rPr>
              <a:t>ALIFANO</a:t>
            </a:r>
            <a:r>
              <a:rPr lang="en-US" altLang="ru-RU" sz="1200">
                <a:latin typeface="Times New Roman" panose="02020603050405020304" pitchFamily="18" charset="0"/>
              </a:rPr>
              <a:t> et al.,</a:t>
            </a:r>
            <a:r>
              <a:rPr lang="en-US" altLang="ru-RU" sz="1400">
                <a:latin typeface="Times New Roman" panose="02020603050405020304" pitchFamily="18" charset="0"/>
              </a:rPr>
              <a:t> </a:t>
            </a:r>
            <a:r>
              <a:rPr lang="ru-RU" altLang="ru-RU" sz="1400" b="1">
                <a:latin typeface="Times New Roman" panose="02020603050405020304" pitchFamily="18" charset="0"/>
              </a:rPr>
              <a:t>Histidine Biosynthetic Pathway and Genes: Structure,</a:t>
            </a:r>
            <a:r>
              <a:rPr lang="en-US" altLang="ru-RU" sz="1400" b="1">
                <a:latin typeface="Times New Roman" panose="02020603050405020304" pitchFamily="18" charset="0"/>
              </a:rPr>
              <a:t> </a:t>
            </a:r>
            <a:r>
              <a:rPr lang="ru-RU" altLang="ru-RU" sz="1400" b="1">
                <a:latin typeface="Times New Roman" panose="02020603050405020304" pitchFamily="18" charset="0"/>
              </a:rPr>
              <a:t>Regulation, and Evolution</a:t>
            </a:r>
            <a:r>
              <a:rPr lang="en-US" altLang="ru-RU" sz="1400" b="1">
                <a:latin typeface="Times New Roman" panose="02020603050405020304" pitchFamily="18" charset="0"/>
              </a:rPr>
              <a:t> </a:t>
            </a:r>
            <a:r>
              <a:rPr lang="ru-RU" altLang="ru-RU" sz="1400">
                <a:latin typeface="Times New Roman" panose="02020603050405020304" pitchFamily="18" charset="0"/>
              </a:rPr>
              <a:t>MICROBIOLOGICAL REVIEWS, 1996, p. 44–69.</a:t>
            </a:r>
          </a:p>
        </p:txBody>
      </p:sp>
      <p:sp>
        <p:nvSpPr>
          <p:cNvPr id="7172" name="Rectangle 4"/>
          <p:cNvSpPr>
            <a:spLocks noChangeArrowheads="1"/>
          </p:cNvSpPr>
          <p:nvPr/>
        </p:nvSpPr>
        <p:spPr bwMode="auto">
          <a:xfrm>
            <a:off x="3168650" y="258763"/>
            <a:ext cx="41338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His </a:t>
            </a:r>
            <a:r>
              <a:rPr lang="en-US" altLang="ru-RU" sz="1800">
                <a:latin typeface="Arial" panose="020B0604020202020204" pitchFamily="34" charset="0"/>
              </a:rPr>
              <a:t>operon in </a:t>
            </a:r>
            <a:r>
              <a:rPr lang="en-US" altLang="ru-RU" sz="1800" i="1">
                <a:latin typeface="Arial" panose="020B0604020202020204" pitchFamily="34" charset="0"/>
              </a:rPr>
              <a:t>Salmonella typhimurium</a:t>
            </a:r>
            <a:r>
              <a:rPr lang="en-US" altLang="ru-RU" sz="1800">
                <a:latin typeface="Arial" panose="020B0604020202020204" pitchFamily="34" charset="0"/>
              </a:rPr>
              <a:t> </a:t>
            </a:r>
          </a:p>
        </p:txBody>
      </p:sp>
      <p:sp>
        <p:nvSpPr>
          <p:cNvPr id="3077" name="Rectangle 7"/>
          <p:cNvSpPr>
            <a:spLocks noChangeArrowheads="1"/>
          </p:cNvSpPr>
          <p:nvPr/>
        </p:nvSpPr>
        <p:spPr bwMode="auto">
          <a:xfrm>
            <a:off x="539750" y="5348288"/>
            <a:ext cx="15843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ru-RU" altLang="ru-RU" sz="1200" dirty="0" err="1" smtClean="0">
                <a:effectLst>
                  <a:outerShdw blurRad="38100" dist="38100" dir="2700000" algn="tl">
                    <a:srgbClr val="000000">
                      <a:alpha val="43137"/>
                    </a:srgbClr>
                  </a:outerShdw>
                </a:effectLst>
              </a:rPr>
              <a:t>фосфорибозил</a:t>
            </a:r>
            <a:r>
              <a:rPr lang="ru-RU" altLang="ru-RU" sz="1200" dirty="0" smtClean="0">
                <a:effectLst>
                  <a:outerShdw blurRad="38100" dist="38100" dir="2700000" algn="tl">
                    <a:srgbClr val="000000">
                      <a:alpha val="43137"/>
                    </a:srgbClr>
                  </a:outerShdw>
                </a:effectLst>
              </a:rPr>
              <a:t>-</a:t>
            </a:r>
          </a:p>
          <a:p>
            <a:pPr algn="ctr" eaLnBrk="1" hangingPunct="1">
              <a:defRPr/>
            </a:pPr>
            <a:r>
              <a:rPr lang="ru-RU" altLang="ru-RU" sz="1200" dirty="0" err="1" smtClean="0">
                <a:effectLst>
                  <a:outerShdw blurRad="38100" dist="38100" dir="2700000" algn="tl">
                    <a:srgbClr val="000000">
                      <a:alpha val="43137"/>
                    </a:srgbClr>
                  </a:outerShdw>
                </a:effectLst>
              </a:rPr>
              <a:t>пирофосфат</a:t>
            </a:r>
            <a:endParaRPr lang="ru-RU" altLang="ru-RU" sz="1200" dirty="0" smtClean="0">
              <a:effectLst>
                <a:outerShdw blurRad="38100" dist="38100" dir="2700000" algn="tl">
                  <a:srgbClr val="000000">
                    <a:alpha val="43137"/>
                  </a:srgbClr>
                </a:outerShdw>
              </a:effectLst>
            </a:endParaRPr>
          </a:p>
        </p:txBody>
      </p:sp>
      <p:sp>
        <p:nvSpPr>
          <p:cNvPr id="3078" name="Rectangle 9"/>
          <p:cNvSpPr>
            <a:spLocks noChangeArrowheads="1"/>
          </p:cNvSpPr>
          <p:nvPr/>
        </p:nvSpPr>
        <p:spPr bwMode="auto">
          <a:xfrm>
            <a:off x="3168650" y="5810250"/>
            <a:ext cx="30908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ru-RU" altLang="ru-RU" sz="1200" dirty="0" smtClean="0">
                <a:effectLst>
                  <a:outerShdw blurRad="38100" dist="38100" dir="2700000" algn="tl">
                    <a:srgbClr val="000000">
                      <a:alpha val="43137"/>
                    </a:srgbClr>
                  </a:outerShdw>
                </a:effectLst>
              </a:rPr>
              <a:t>имидазол-</a:t>
            </a:r>
            <a:r>
              <a:rPr lang="ru-RU" altLang="ru-RU" sz="1200" dirty="0" err="1" smtClean="0">
                <a:effectLst>
                  <a:outerShdw blurRad="38100" dist="38100" dir="2700000" algn="tl">
                    <a:srgbClr val="000000">
                      <a:alpha val="43137"/>
                    </a:srgbClr>
                  </a:outerShdw>
                </a:effectLst>
              </a:rPr>
              <a:t>глицерол</a:t>
            </a:r>
            <a:r>
              <a:rPr lang="ru-RU" altLang="ru-RU" sz="1200" dirty="0" smtClean="0">
                <a:effectLst>
                  <a:outerShdw blurRad="38100" dist="38100" dir="2700000" algn="tl">
                    <a:srgbClr val="000000">
                      <a:alpha val="43137"/>
                    </a:srgbClr>
                  </a:outerShdw>
                </a:effectLst>
              </a:rPr>
              <a:t>-фосфат</a:t>
            </a:r>
          </a:p>
          <a:p>
            <a:pPr algn="ctr" eaLnBrk="1" hangingPunct="1">
              <a:defRPr/>
            </a:pPr>
            <a:r>
              <a:rPr lang="ru-RU" altLang="ru-RU" sz="1200" dirty="0" smtClean="0">
                <a:effectLst>
                  <a:outerShdw blurRad="38100" dist="38100" dir="2700000" algn="tl">
                    <a:srgbClr val="000000">
                      <a:alpha val="43137"/>
                    </a:srgbClr>
                  </a:outerShdw>
                </a:effectLst>
              </a:rPr>
              <a:t>(</a:t>
            </a:r>
            <a:r>
              <a:rPr lang="ru-RU" altLang="ru-RU" sz="1200" dirty="0" err="1" smtClean="0">
                <a:effectLst>
                  <a:outerShdw blurRad="38100" dist="38100" dir="2700000" algn="tl">
                    <a:srgbClr val="000000">
                      <a:alpha val="43137"/>
                    </a:srgbClr>
                  </a:outerShdw>
                </a:effectLst>
              </a:rPr>
              <a:t>ИмГФ</a:t>
            </a:r>
            <a:r>
              <a:rPr lang="ru-RU" altLang="ru-RU" sz="1200" dirty="0" smtClean="0">
                <a:effectLst>
                  <a:outerShdw blurRad="38100" dist="38100" dir="2700000" algn="tl">
                    <a:srgbClr val="000000">
                      <a:alpha val="43137"/>
                    </a:srgbClr>
                  </a:outerShdw>
                </a:effectLst>
              </a:rPr>
              <a:t>)</a:t>
            </a:r>
          </a:p>
        </p:txBody>
      </p:sp>
      <p:sp>
        <p:nvSpPr>
          <p:cNvPr id="3079" name="Rectangle 31"/>
          <p:cNvSpPr>
            <a:spLocks noChangeArrowheads="1"/>
          </p:cNvSpPr>
          <p:nvPr/>
        </p:nvSpPr>
        <p:spPr bwMode="auto">
          <a:xfrm>
            <a:off x="4713288" y="5286375"/>
            <a:ext cx="18542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ru-RU" altLang="ru-RU" sz="1200" dirty="0" smtClean="0">
                <a:effectLst>
                  <a:outerShdw blurRad="38100" dist="38100" dir="2700000" algn="tl">
                    <a:srgbClr val="000000">
                      <a:alpha val="43137"/>
                    </a:srgbClr>
                  </a:outerShdw>
                </a:effectLst>
              </a:rPr>
              <a:t>имидазол-</a:t>
            </a:r>
            <a:r>
              <a:rPr lang="ru-RU" altLang="ru-RU" sz="1200" dirty="0" err="1" smtClean="0">
                <a:effectLst>
                  <a:outerShdw blurRad="38100" dist="38100" dir="2700000" algn="tl">
                    <a:srgbClr val="000000">
                      <a:alpha val="43137"/>
                    </a:srgbClr>
                  </a:outerShdw>
                </a:effectLst>
              </a:rPr>
              <a:t>ацетол</a:t>
            </a:r>
            <a:r>
              <a:rPr lang="ru-RU" altLang="ru-RU" sz="1200" dirty="0" smtClean="0">
                <a:effectLst>
                  <a:outerShdw blurRad="38100" dist="38100" dir="2700000" algn="tl">
                    <a:srgbClr val="000000">
                      <a:alpha val="43137"/>
                    </a:srgbClr>
                  </a:outerShdw>
                </a:effectLst>
              </a:rPr>
              <a:t>-фосфат</a:t>
            </a:r>
          </a:p>
          <a:p>
            <a:pPr algn="ctr" eaLnBrk="1" hangingPunct="1">
              <a:defRPr/>
            </a:pPr>
            <a:r>
              <a:rPr lang="ru-RU" altLang="ru-RU" sz="1200" dirty="0" smtClean="0">
                <a:effectLst>
                  <a:outerShdw blurRad="38100" dist="38100" dir="2700000" algn="tl">
                    <a:srgbClr val="000000">
                      <a:alpha val="43137"/>
                    </a:srgbClr>
                  </a:outerShdw>
                </a:effectLst>
              </a:rPr>
              <a:t>(</a:t>
            </a:r>
            <a:r>
              <a:rPr lang="ru-RU" altLang="ru-RU" sz="1200" dirty="0" err="1" smtClean="0">
                <a:effectLst>
                  <a:outerShdw blurRad="38100" dist="38100" dir="2700000" algn="tl">
                    <a:srgbClr val="000000">
                      <a:alpha val="43137"/>
                    </a:srgbClr>
                  </a:outerShdw>
                </a:effectLst>
              </a:rPr>
              <a:t>ИмАФ</a:t>
            </a:r>
            <a:r>
              <a:rPr lang="ru-RU" altLang="ru-RU" sz="1200" dirty="0" smtClean="0">
                <a:effectLst>
                  <a:outerShdw blurRad="38100" dist="38100" dir="2700000" algn="tl">
                    <a:srgbClr val="000000">
                      <a:alpha val="43137"/>
                    </a:srgbClr>
                  </a:outerShdw>
                </a:effectLst>
              </a:rPr>
              <a:t>)</a:t>
            </a:r>
          </a:p>
        </p:txBody>
      </p:sp>
      <p:sp>
        <p:nvSpPr>
          <p:cNvPr id="3080" name="Rectangle 32"/>
          <p:cNvSpPr>
            <a:spLocks noChangeArrowheads="1"/>
          </p:cNvSpPr>
          <p:nvPr/>
        </p:nvSpPr>
        <p:spPr bwMode="auto">
          <a:xfrm>
            <a:off x="6035675" y="5580063"/>
            <a:ext cx="10652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ru-RU" altLang="ru-RU" sz="1200" dirty="0" err="1" smtClean="0">
                <a:effectLst>
                  <a:outerShdw blurRad="38100" dist="38100" dir="2700000" algn="tl">
                    <a:srgbClr val="000000">
                      <a:alpha val="43137"/>
                    </a:srgbClr>
                  </a:outerShdw>
                </a:effectLst>
              </a:rPr>
              <a:t>гистидинол</a:t>
            </a:r>
            <a:r>
              <a:rPr lang="ru-RU" altLang="zh-CN" sz="1200" dirty="0" smtClean="0">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2225629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9" name="Rectangle 3"/>
          <p:cNvSpPr>
            <a:spLocks noChangeArrowheads="1"/>
          </p:cNvSpPr>
          <p:nvPr/>
        </p:nvSpPr>
        <p:spPr bwMode="auto">
          <a:xfrm>
            <a:off x="0" y="6308725"/>
            <a:ext cx="914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200">
                <a:latin typeface="Times New Roman" panose="02020603050405020304" pitchFamily="18" charset="0"/>
              </a:rPr>
              <a:t>Fani</a:t>
            </a:r>
            <a:r>
              <a:rPr lang="en-US" altLang="ru-RU" sz="1200">
                <a:latin typeface="Times New Roman" panose="02020603050405020304" pitchFamily="18" charset="0"/>
              </a:rPr>
              <a:t> et al., </a:t>
            </a:r>
            <a:r>
              <a:rPr lang="ru-RU" altLang="ru-RU" sz="1200" b="1">
                <a:latin typeface="Times New Roman" panose="02020603050405020304" pitchFamily="18" charset="0"/>
              </a:rPr>
              <a:t>The role of gene fusions in the evolution of metabolic pathways: the</a:t>
            </a:r>
            <a:r>
              <a:rPr lang="en-US" altLang="ru-RU" sz="1200" b="1">
                <a:latin typeface="Times New Roman" panose="02020603050405020304" pitchFamily="18" charset="0"/>
              </a:rPr>
              <a:t> </a:t>
            </a:r>
            <a:r>
              <a:rPr lang="ru-RU" altLang="ru-RU" sz="1200" b="1">
                <a:latin typeface="Times New Roman" panose="02020603050405020304" pitchFamily="18" charset="0"/>
              </a:rPr>
              <a:t>histidine biosynthesis case</a:t>
            </a:r>
            <a:r>
              <a:rPr lang="en-US" altLang="ru-RU" sz="1200" b="1">
                <a:latin typeface="Times New Roman" panose="02020603050405020304" pitchFamily="18" charset="0"/>
              </a:rPr>
              <a:t> </a:t>
            </a:r>
            <a:r>
              <a:rPr lang="ru-RU" altLang="ru-RU" sz="1200" i="1">
                <a:latin typeface="Times New Roman" panose="02020603050405020304" pitchFamily="18" charset="0"/>
              </a:rPr>
              <a:t>BMC</a:t>
            </a:r>
            <a:r>
              <a:rPr lang="en-US" altLang="ru-RU" sz="1200" i="1">
                <a:latin typeface="Times New Roman" panose="02020603050405020304" pitchFamily="18" charset="0"/>
              </a:rPr>
              <a:t> </a:t>
            </a:r>
            <a:r>
              <a:rPr lang="ru-RU" altLang="ru-RU" sz="1200" i="1">
                <a:latin typeface="Times New Roman" panose="02020603050405020304" pitchFamily="18" charset="0"/>
              </a:rPr>
              <a:t>Evolutionary Biology </a:t>
            </a:r>
            <a:r>
              <a:rPr lang="ru-RU" altLang="ru-RU" sz="1200">
                <a:latin typeface="Times New Roman" panose="02020603050405020304" pitchFamily="18" charset="0"/>
              </a:rPr>
              <a:t>2007, </a:t>
            </a:r>
            <a:r>
              <a:rPr lang="ru-RU" altLang="ru-RU" sz="1200" b="1">
                <a:latin typeface="Times New Roman" panose="02020603050405020304" pitchFamily="18" charset="0"/>
              </a:rPr>
              <a:t>7</a:t>
            </a:r>
            <a:r>
              <a:rPr lang="ru-RU" altLang="ru-RU" sz="1200">
                <a:latin typeface="Times New Roman" panose="02020603050405020304" pitchFamily="18" charset="0"/>
              </a:rPr>
              <a:t>:S4 </a:t>
            </a:r>
            <a:r>
              <a:rPr lang="en-US" altLang="ru-RU" sz="1200">
                <a:latin typeface="Arial" panose="020B0604020202020204" pitchFamily="34" charset="0"/>
              </a:rPr>
              <a:t>doi: </a:t>
            </a:r>
            <a:r>
              <a:rPr lang="en-US" altLang="ru-RU" sz="1200">
                <a:latin typeface="Arial" panose="020B0604020202020204" pitchFamily="34" charset="0"/>
                <a:hlinkClick r:id="rId4"/>
              </a:rPr>
              <a:t>10.1186/1471-2148-7-S2-S4</a:t>
            </a:r>
            <a:endParaRPr lang="ru-RU" altLang="ru-RU" sz="1200">
              <a:latin typeface="Times New Roman" panose="02020603050405020304" pitchFamily="18" charset="0"/>
            </a:endParaRPr>
          </a:p>
        </p:txBody>
      </p:sp>
      <p:sp>
        <p:nvSpPr>
          <p:cNvPr id="9220" name="Rectangle 4"/>
          <p:cNvSpPr>
            <a:spLocks noChangeArrowheads="1"/>
          </p:cNvSpPr>
          <p:nvPr/>
        </p:nvSpPr>
        <p:spPr bwMode="auto">
          <a:xfrm>
            <a:off x="5962650" y="0"/>
            <a:ext cx="318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i="1">
                <a:latin typeface="Arial" panose="020B0604020202020204" pitchFamily="34" charset="0"/>
              </a:rPr>
              <a:t>His</a:t>
            </a:r>
            <a:r>
              <a:rPr lang="en-US" altLang="ru-RU" sz="1800">
                <a:latin typeface="Arial" panose="020B0604020202020204" pitchFamily="34" charset="0"/>
              </a:rPr>
              <a:t> operon </a:t>
            </a:r>
            <a:r>
              <a:rPr lang="ru-RU" altLang="ru-RU" sz="1800">
                <a:latin typeface="Arial" panose="020B0604020202020204" pitchFamily="34" charset="0"/>
              </a:rPr>
              <a:t>in </a:t>
            </a:r>
            <a:r>
              <a:rPr lang="ru-RU" altLang="ru-RU" sz="1800" i="1">
                <a:latin typeface="Arial" panose="020B0604020202020204" pitchFamily="34" charset="0"/>
              </a:rPr>
              <a:t>Escherichia coli</a:t>
            </a:r>
          </a:p>
        </p:txBody>
      </p:sp>
    </p:spTree>
    <p:extLst>
      <p:ext uri="{BB962C8B-B14F-4D97-AF65-F5344CB8AC3E}">
        <p14:creationId xmlns:p14="http://schemas.microsoft.com/office/powerpoint/2010/main" val="571734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60350"/>
            <a:ext cx="8963025"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ChangeArrowheads="1"/>
          </p:cNvSpPr>
          <p:nvPr/>
        </p:nvSpPr>
        <p:spPr bwMode="auto">
          <a:xfrm>
            <a:off x="887413" y="6269038"/>
            <a:ext cx="8181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200">
                <a:latin typeface="Times New Roman" panose="02020603050405020304" pitchFamily="18" charset="0"/>
              </a:rPr>
              <a:t>ALIFANO</a:t>
            </a:r>
            <a:r>
              <a:rPr lang="en-US" altLang="ru-RU" sz="1200">
                <a:latin typeface="Times New Roman" panose="02020603050405020304" pitchFamily="18" charset="0"/>
              </a:rPr>
              <a:t> et al.,</a:t>
            </a:r>
            <a:r>
              <a:rPr lang="en-US" altLang="ru-RU" sz="1400">
                <a:latin typeface="Times New Roman" panose="02020603050405020304" pitchFamily="18" charset="0"/>
              </a:rPr>
              <a:t> </a:t>
            </a:r>
            <a:r>
              <a:rPr lang="ru-RU" altLang="ru-RU" sz="1400" b="1">
                <a:latin typeface="Times New Roman" panose="02020603050405020304" pitchFamily="18" charset="0"/>
              </a:rPr>
              <a:t>Histidine Biosynthetic Pathway and Genes: Structure,</a:t>
            </a:r>
            <a:r>
              <a:rPr lang="en-US" altLang="ru-RU" sz="1400" b="1">
                <a:latin typeface="Times New Roman" panose="02020603050405020304" pitchFamily="18" charset="0"/>
              </a:rPr>
              <a:t> </a:t>
            </a:r>
            <a:r>
              <a:rPr lang="ru-RU" altLang="ru-RU" sz="1400" b="1">
                <a:latin typeface="Times New Roman" panose="02020603050405020304" pitchFamily="18" charset="0"/>
              </a:rPr>
              <a:t>Regulation, and Evolution</a:t>
            </a:r>
            <a:r>
              <a:rPr lang="en-US" altLang="ru-RU" sz="1400" b="1">
                <a:latin typeface="Times New Roman" panose="02020603050405020304" pitchFamily="18" charset="0"/>
              </a:rPr>
              <a:t> </a:t>
            </a:r>
            <a:r>
              <a:rPr lang="ru-RU" altLang="ru-RU" sz="1400">
                <a:latin typeface="Times New Roman" panose="02020603050405020304" pitchFamily="18" charset="0"/>
              </a:rPr>
              <a:t>MICROBIOLOGICAL REVIEWS, 1996, p. 44–69.</a:t>
            </a:r>
          </a:p>
        </p:txBody>
      </p:sp>
    </p:spTree>
    <p:extLst>
      <p:ext uri="{BB962C8B-B14F-4D97-AF65-F5344CB8AC3E}">
        <p14:creationId xmlns:p14="http://schemas.microsoft.com/office/powerpoint/2010/main" val="315320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63688" y="40895"/>
            <a:ext cx="2376264" cy="923330"/>
          </a:xfrm>
          <a:prstGeom prst="rect">
            <a:avLst/>
          </a:prstGeom>
        </p:spPr>
        <p:txBody>
          <a:bodyPr wrap="square">
            <a:spAutoFit/>
          </a:bodyPr>
          <a:lstStyle/>
          <a:p>
            <a:r>
              <a:rPr lang="ru-RU" dirty="0" smtClean="0">
                <a:solidFill>
                  <a:schemeClr val="tx1"/>
                </a:solidFill>
              </a:rPr>
              <a:t>Зелёный флуоресцентный белок </a:t>
            </a:r>
            <a:r>
              <a:rPr lang="ru-RU" dirty="0">
                <a:solidFill>
                  <a:schemeClr val="tx1"/>
                </a:solidFill>
              </a:rPr>
              <a:t>(GFP)</a:t>
            </a:r>
          </a:p>
        </p:txBody>
      </p:sp>
      <p:pic>
        <p:nvPicPr>
          <p:cNvPr id="3" name="Picture 2" descr="https://upload.wikimedia.org/wikipedia/commons/thumb/e/e4/GFP_structure.png/1024px-GFP_structure.png"/>
          <p:cNvPicPr>
            <a:picLocks noChangeAspect="1" noChangeArrowheads="1"/>
          </p:cNvPicPr>
          <p:nvPr/>
        </p:nvPicPr>
        <p:blipFill>
          <a:blip r:embed="rId2" cstate="print"/>
          <a:srcRect/>
          <a:stretch>
            <a:fillRect/>
          </a:stretch>
        </p:blipFill>
        <p:spPr bwMode="auto">
          <a:xfrm>
            <a:off x="179512" y="18937"/>
            <a:ext cx="2267744" cy="2267745"/>
          </a:xfrm>
          <a:prstGeom prst="rect">
            <a:avLst/>
          </a:prstGeom>
          <a:noFill/>
        </p:spPr>
      </p:pic>
      <p:pic>
        <p:nvPicPr>
          <p:cNvPr id="4" name="Picture 4" descr="Fluorescence from streaks of bacteria expressing (clockwise from upper right) improved blue, cyan, green, and yellow fluorescent proteins. Each streak is labeled with the mutation most responsible for its spectral alteration."/>
          <p:cNvPicPr>
            <a:picLocks noChangeAspect="1" noChangeArrowheads="1"/>
          </p:cNvPicPr>
          <p:nvPr/>
        </p:nvPicPr>
        <p:blipFill>
          <a:blip r:embed="rId3" cstate="print"/>
          <a:srcRect/>
          <a:stretch>
            <a:fillRect/>
          </a:stretch>
        </p:blipFill>
        <p:spPr bwMode="auto">
          <a:xfrm>
            <a:off x="4745916" y="502560"/>
            <a:ext cx="3619500" cy="2714626"/>
          </a:xfrm>
          <a:prstGeom prst="rect">
            <a:avLst/>
          </a:prstGeom>
          <a:noFill/>
        </p:spPr>
      </p:pic>
      <p:pic>
        <p:nvPicPr>
          <p:cNvPr id="5" name="Picture 4" descr="http://home.ccr.cancer.gov/med/flowcore/Spectra/FP_WWW.JPG"/>
          <p:cNvPicPr>
            <a:picLocks noChangeAspect="1" noChangeArrowheads="1"/>
          </p:cNvPicPr>
          <p:nvPr/>
        </p:nvPicPr>
        <p:blipFill>
          <a:blip r:embed="rId4" cstate="print"/>
          <a:srcRect/>
          <a:stretch>
            <a:fillRect/>
          </a:stretch>
        </p:blipFill>
        <p:spPr bwMode="auto">
          <a:xfrm>
            <a:off x="323528" y="2204864"/>
            <a:ext cx="3460980" cy="4436349"/>
          </a:xfrm>
          <a:prstGeom prst="rect">
            <a:avLst/>
          </a:prstGeom>
          <a:noFill/>
        </p:spPr>
      </p:pic>
      <p:pic>
        <p:nvPicPr>
          <p:cNvPr id="6" name="Picture 2" descr="Monomeric or tandem dimeric fluorescent proteins derived from Aequorea GFP or Discosoma RFP, expressed in bacteria and purified. This photo is a time exposure of fluorescences excited at different wavelengths and viewed through different cutoff filters."/>
          <p:cNvPicPr>
            <a:picLocks noChangeAspect="1" noChangeArrowheads="1"/>
          </p:cNvPicPr>
          <p:nvPr/>
        </p:nvPicPr>
        <p:blipFill>
          <a:blip r:embed="rId5" cstate="print"/>
          <a:srcRect/>
          <a:stretch>
            <a:fillRect/>
          </a:stretch>
        </p:blipFill>
        <p:spPr bwMode="auto">
          <a:xfrm>
            <a:off x="4788024" y="3717032"/>
            <a:ext cx="3595193" cy="2664296"/>
          </a:xfrm>
          <a:prstGeom prst="rect">
            <a:avLst/>
          </a:prstGeom>
          <a:noFill/>
        </p:spPr>
      </p:pic>
    </p:spTree>
    <p:extLst>
      <p:ext uri="{BB962C8B-B14F-4D97-AF65-F5344CB8AC3E}">
        <p14:creationId xmlns:p14="http://schemas.microsoft.com/office/powerpoint/2010/main" val="3420267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33375"/>
            <a:ext cx="69500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Прямоугольник 2"/>
          <p:cNvSpPr>
            <a:spLocks noChangeArrowheads="1"/>
          </p:cNvSpPr>
          <p:nvPr/>
        </p:nvSpPr>
        <p:spPr bwMode="auto">
          <a:xfrm>
            <a:off x="1763713" y="2776538"/>
            <a:ext cx="3881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i="1">
                <a:latin typeface="Arial" panose="020B0604020202020204" pitchFamily="34" charset="0"/>
              </a:rPr>
              <a:t>Last Universal Common Ancestor</a:t>
            </a:r>
            <a:endParaRPr lang="ru-RU" altLang="ru-RU" sz="1800" b="1" i="1">
              <a:latin typeface="Arial" panose="020B0604020202020204" pitchFamily="34" charset="0"/>
            </a:endParaRPr>
          </a:p>
        </p:txBody>
      </p:sp>
      <p:sp>
        <p:nvSpPr>
          <p:cNvPr id="12292" name="Rectangle 3"/>
          <p:cNvSpPr>
            <a:spLocks noChangeArrowheads="1"/>
          </p:cNvSpPr>
          <p:nvPr/>
        </p:nvSpPr>
        <p:spPr bwMode="auto">
          <a:xfrm>
            <a:off x="0" y="6308725"/>
            <a:ext cx="9144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200" dirty="0" err="1">
                <a:latin typeface="Times New Roman" panose="02020603050405020304" pitchFamily="18" charset="0"/>
              </a:rPr>
              <a:t>Fani</a:t>
            </a:r>
            <a:r>
              <a:rPr lang="en-US" altLang="ru-RU" sz="1200" dirty="0">
                <a:latin typeface="Times New Roman" panose="02020603050405020304" pitchFamily="18" charset="0"/>
              </a:rPr>
              <a:t> et al., </a:t>
            </a:r>
            <a:r>
              <a:rPr lang="ru-RU" altLang="ru-RU" sz="1200" b="1" dirty="0" err="1">
                <a:latin typeface="Times New Roman" panose="02020603050405020304" pitchFamily="18" charset="0"/>
              </a:rPr>
              <a:t>The</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role</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of</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gene</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fusions</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in</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the</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evolution</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of</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metabolic</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pathways</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the</a:t>
            </a:r>
            <a:r>
              <a:rPr lang="en-US" altLang="ru-RU" sz="1200" b="1" dirty="0">
                <a:latin typeface="Times New Roman" panose="02020603050405020304" pitchFamily="18" charset="0"/>
              </a:rPr>
              <a:t> </a:t>
            </a:r>
            <a:r>
              <a:rPr lang="ru-RU" altLang="ru-RU" sz="1200" b="1" dirty="0" err="1">
                <a:latin typeface="Times New Roman" panose="02020603050405020304" pitchFamily="18" charset="0"/>
              </a:rPr>
              <a:t>histidine</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biosynthesis</a:t>
            </a:r>
            <a:r>
              <a:rPr lang="ru-RU" altLang="ru-RU" sz="1200" b="1" dirty="0">
                <a:latin typeface="Times New Roman" panose="02020603050405020304" pitchFamily="18" charset="0"/>
              </a:rPr>
              <a:t> </a:t>
            </a:r>
            <a:r>
              <a:rPr lang="ru-RU" altLang="ru-RU" sz="1200" b="1" dirty="0" err="1">
                <a:latin typeface="Times New Roman" panose="02020603050405020304" pitchFamily="18" charset="0"/>
              </a:rPr>
              <a:t>case</a:t>
            </a:r>
            <a:r>
              <a:rPr lang="en-US" altLang="ru-RU" sz="1200" b="1" dirty="0">
                <a:latin typeface="Times New Roman" panose="02020603050405020304" pitchFamily="18" charset="0"/>
              </a:rPr>
              <a:t> </a:t>
            </a:r>
            <a:r>
              <a:rPr lang="ru-RU" altLang="ru-RU" sz="1200" i="1" dirty="0">
                <a:latin typeface="Times New Roman" panose="02020603050405020304" pitchFamily="18" charset="0"/>
              </a:rPr>
              <a:t>BMC</a:t>
            </a:r>
            <a:r>
              <a:rPr lang="en-US" altLang="ru-RU" sz="1200" i="1" dirty="0">
                <a:latin typeface="Times New Roman" panose="02020603050405020304" pitchFamily="18" charset="0"/>
              </a:rPr>
              <a:t> </a:t>
            </a:r>
            <a:r>
              <a:rPr lang="ru-RU" altLang="ru-RU" sz="1200" i="1" dirty="0" err="1">
                <a:latin typeface="Times New Roman" panose="02020603050405020304" pitchFamily="18" charset="0"/>
              </a:rPr>
              <a:t>Evolutionary</a:t>
            </a:r>
            <a:r>
              <a:rPr lang="ru-RU" altLang="ru-RU" sz="1200" i="1" dirty="0">
                <a:latin typeface="Times New Roman" panose="02020603050405020304" pitchFamily="18" charset="0"/>
              </a:rPr>
              <a:t> </a:t>
            </a:r>
            <a:r>
              <a:rPr lang="ru-RU" altLang="ru-RU" sz="1200" i="1" dirty="0" err="1">
                <a:latin typeface="Times New Roman" panose="02020603050405020304" pitchFamily="18" charset="0"/>
              </a:rPr>
              <a:t>Biology</a:t>
            </a:r>
            <a:r>
              <a:rPr lang="ru-RU" altLang="ru-RU" sz="1200" i="1" dirty="0">
                <a:latin typeface="Times New Roman" panose="02020603050405020304" pitchFamily="18" charset="0"/>
              </a:rPr>
              <a:t> </a:t>
            </a:r>
            <a:r>
              <a:rPr lang="ru-RU" altLang="ru-RU" sz="1200" dirty="0">
                <a:latin typeface="Times New Roman" panose="02020603050405020304" pitchFamily="18" charset="0"/>
              </a:rPr>
              <a:t>2007, </a:t>
            </a:r>
            <a:r>
              <a:rPr lang="ru-RU" altLang="ru-RU" sz="1200" b="1" dirty="0">
                <a:latin typeface="Times New Roman" panose="02020603050405020304" pitchFamily="18" charset="0"/>
              </a:rPr>
              <a:t>7</a:t>
            </a:r>
            <a:r>
              <a:rPr lang="ru-RU" altLang="ru-RU" sz="1200" dirty="0">
                <a:latin typeface="Times New Roman" panose="02020603050405020304" pitchFamily="18" charset="0"/>
              </a:rPr>
              <a:t>:S4 </a:t>
            </a:r>
            <a:r>
              <a:rPr lang="en-US" altLang="ru-RU" sz="1200" dirty="0" err="1">
                <a:latin typeface="Arial" panose="020B0604020202020204" pitchFamily="34" charset="0"/>
              </a:rPr>
              <a:t>doi</a:t>
            </a:r>
            <a:r>
              <a:rPr lang="en-US" altLang="ru-RU" sz="1200" dirty="0">
                <a:latin typeface="Arial" panose="020B0604020202020204" pitchFamily="34" charset="0"/>
              </a:rPr>
              <a:t>: </a:t>
            </a:r>
            <a:r>
              <a:rPr lang="en-US" altLang="ru-RU" sz="1200" dirty="0">
                <a:latin typeface="Arial" panose="020B0604020202020204" pitchFamily="34" charset="0"/>
                <a:hlinkClick r:id="rId3"/>
              </a:rPr>
              <a:t>10.1186/1471-2148-7-S2-S4</a:t>
            </a:r>
            <a:endParaRPr lang="ru-RU" altLang="ru-RU" sz="1200" dirty="0">
              <a:latin typeface="Times New Roman" panose="02020603050405020304" pitchFamily="18" charset="0"/>
            </a:endParaRPr>
          </a:p>
        </p:txBody>
      </p:sp>
    </p:spTree>
    <p:extLst>
      <p:ext uri="{BB962C8B-B14F-4D97-AF65-F5344CB8AC3E}">
        <p14:creationId xmlns:p14="http://schemas.microsoft.com/office/powerpoint/2010/main" val="306560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468313" y="0"/>
          <a:ext cx="8269287" cy="6808788"/>
        </p:xfrm>
        <a:graphic>
          <a:graphicData uri="http://schemas.openxmlformats.org/presentationml/2006/ole">
            <mc:AlternateContent xmlns:mc="http://schemas.openxmlformats.org/markup-compatibility/2006">
              <mc:Choice xmlns:v="urn:schemas-microsoft-com:vml" Requires="v">
                <p:oleObj spid="_x0000_s101384" name="Image" r:id="rId3" imgW="8126984" imgH="6692063" progId="Photoshop.Image.7">
                  <p:embed/>
                </p:oleObj>
              </mc:Choice>
              <mc:Fallback>
                <p:oleObj name="Image" r:id="rId3" imgW="8126984" imgH="6692063" progId="Photoshop.Image.7">
                  <p:embed/>
                  <p:pic>
                    <p:nvPicPr>
                      <p:cNvPr id="133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0"/>
                        <a:ext cx="8269287" cy="680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0040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a:grpSpLocks/>
          </p:cNvGrpSpPr>
          <p:nvPr/>
        </p:nvGrpSpPr>
        <p:grpSpPr bwMode="auto">
          <a:xfrm>
            <a:off x="2643188" y="241300"/>
            <a:ext cx="3910012" cy="3540125"/>
            <a:chOff x="1156" y="482"/>
            <a:chExt cx="3448" cy="3221"/>
          </a:xfrm>
        </p:grpSpPr>
        <p:sp>
          <p:nvSpPr>
            <p:cNvPr id="14382" name="Oval 3"/>
            <p:cNvSpPr>
              <a:spLocks noChangeArrowheads="1"/>
            </p:cNvSpPr>
            <p:nvPr/>
          </p:nvSpPr>
          <p:spPr bwMode="auto">
            <a:xfrm>
              <a:off x="1566" y="845"/>
              <a:ext cx="2629" cy="2494"/>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14383" name="Oval 4"/>
            <p:cNvSpPr>
              <a:spLocks noChangeArrowheads="1"/>
            </p:cNvSpPr>
            <p:nvPr/>
          </p:nvSpPr>
          <p:spPr bwMode="auto">
            <a:xfrm>
              <a:off x="1156" y="482"/>
              <a:ext cx="3448" cy="322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14384" name="Line 5"/>
            <p:cNvSpPr>
              <a:spLocks noChangeShapeType="1"/>
            </p:cNvSpPr>
            <p:nvPr/>
          </p:nvSpPr>
          <p:spPr bwMode="auto">
            <a:xfrm flipV="1">
              <a:off x="3061" y="482"/>
              <a:ext cx="46"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85" name="Line 6"/>
            <p:cNvSpPr>
              <a:spLocks noChangeShapeType="1"/>
            </p:cNvSpPr>
            <p:nvPr/>
          </p:nvSpPr>
          <p:spPr bwMode="auto">
            <a:xfrm>
              <a:off x="3923" y="2886"/>
              <a:ext cx="272"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86" name="Rectangle 7"/>
            <p:cNvSpPr>
              <a:spLocks noChangeArrowheads="1"/>
            </p:cNvSpPr>
            <p:nvPr/>
          </p:nvSpPr>
          <p:spPr bwMode="auto">
            <a:xfrm>
              <a:off x="3651" y="800"/>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solidFill>
                    <a:srgbClr val="003399"/>
                  </a:solidFill>
                  <a:latin typeface="Times New Roman" panose="02020603050405020304" pitchFamily="18" charset="0"/>
                </a:rPr>
                <a:t>A</a:t>
              </a:r>
              <a:endParaRPr lang="ru-RU" altLang="ru-RU" sz="1800" b="1">
                <a:solidFill>
                  <a:srgbClr val="003399"/>
                </a:solidFill>
                <a:latin typeface="Times New Roman" panose="02020603050405020304" pitchFamily="18" charset="0"/>
              </a:endParaRPr>
            </a:p>
          </p:txBody>
        </p:sp>
        <p:sp>
          <p:nvSpPr>
            <p:cNvPr id="14387" name="Line 8"/>
            <p:cNvSpPr>
              <a:spLocks noChangeShapeType="1"/>
            </p:cNvSpPr>
            <p:nvPr/>
          </p:nvSpPr>
          <p:spPr bwMode="auto">
            <a:xfrm flipH="1" flipV="1">
              <a:off x="4286" y="2704"/>
              <a:ext cx="132" cy="67"/>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88" name="Line 9"/>
            <p:cNvSpPr>
              <a:spLocks noChangeShapeType="1"/>
            </p:cNvSpPr>
            <p:nvPr/>
          </p:nvSpPr>
          <p:spPr bwMode="auto">
            <a:xfrm flipH="1">
              <a:off x="4332" y="1616"/>
              <a:ext cx="181" cy="91"/>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89" name="Arc 10"/>
            <p:cNvSpPr>
              <a:spLocks/>
            </p:cNvSpPr>
            <p:nvPr/>
          </p:nvSpPr>
          <p:spPr bwMode="auto">
            <a:xfrm rot="4279134">
              <a:off x="3744" y="1945"/>
              <a:ext cx="952" cy="564"/>
            </a:xfrm>
            <a:custGeom>
              <a:avLst/>
              <a:gdLst>
                <a:gd name="T0" fmla="*/ 0 w 20529"/>
                <a:gd name="T1" fmla="*/ 0 h 21600"/>
                <a:gd name="T2" fmla="*/ 0 w 20529"/>
                <a:gd name="T3" fmla="*/ 0 h 21600"/>
                <a:gd name="T4" fmla="*/ 0 w 20529"/>
                <a:gd name="T5" fmla="*/ 0 h 21600"/>
                <a:gd name="T6" fmla="*/ 0 60000 65536"/>
                <a:gd name="T7" fmla="*/ 0 60000 65536"/>
                <a:gd name="T8" fmla="*/ 0 60000 65536"/>
              </a:gdLst>
              <a:ahLst/>
              <a:cxnLst>
                <a:cxn ang="T6">
                  <a:pos x="T0" y="T1"/>
                </a:cxn>
                <a:cxn ang="T7">
                  <a:pos x="T2" y="T3"/>
                </a:cxn>
                <a:cxn ang="T8">
                  <a:pos x="T4" y="T5"/>
                </a:cxn>
              </a:cxnLst>
              <a:rect l="0" t="0" r="r" b="b"/>
              <a:pathLst>
                <a:path w="20529" h="21600" fill="none" extrusionOk="0">
                  <a:moveTo>
                    <a:pt x="-1" y="0"/>
                  </a:moveTo>
                  <a:cubicBezTo>
                    <a:pt x="9340" y="0"/>
                    <a:pt x="17623" y="6004"/>
                    <a:pt x="20528" y="14882"/>
                  </a:cubicBezTo>
                </a:path>
                <a:path w="20529" h="21600" stroke="0" extrusionOk="0">
                  <a:moveTo>
                    <a:pt x="-1" y="0"/>
                  </a:moveTo>
                  <a:cubicBezTo>
                    <a:pt x="9340" y="0"/>
                    <a:pt x="17623" y="6004"/>
                    <a:pt x="20528" y="14882"/>
                  </a:cubicBezTo>
                  <a:lnTo>
                    <a:pt x="0" y="21600"/>
                  </a:lnTo>
                  <a:lnTo>
                    <a:pt x="-1" y="0"/>
                  </a:lnTo>
                  <a:close/>
                </a:path>
              </a:pathLst>
            </a:custGeom>
            <a:noFill/>
            <a:ln w="762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14390" name="Rectangle 11"/>
            <p:cNvSpPr>
              <a:spLocks noChangeArrowheads="1"/>
            </p:cNvSpPr>
            <p:nvPr/>
          </p:nvSpPr>
          <p:spPr bwMode="auto">
            <a:xfrm>
              <a:off x="4331" y="1752"/>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solidFill>
                    <a:srgbClr val="003399"/>
                  </a:solidFill>
                  <a:latin typeface="Times New Roman" panose="02020603050405020304" pitchFamily="18" charset="0"/>
                </a:rPr>
                <a:t>B</a:t>
              </a:r>
              <a:endParaRPr lang="ru-RU" altLang="ru-RU" sz="1800" b="1">
                <a:solidFill>
                  <a:srgbClr val="003399"/>
                </a:solidFill>
                <a:latin typeface="Times New Roman" panose="02020603050405020304" pitchFamily="18" charset="0"/>
              </a:endParaRPr>
            </a:p>
          </p:txBody>
        </p:sp>
        <p:sp>
          <p:nvSpPr>
            <p:cNvPr id="14391" name="Line 12"/>
            <p:cNvSpPr>
              <a:spLocks noChangeShapeType="1"/>
            </p:cNvSpPr>
            <p:nvPr/>
          </p:nvSpPr>
          <p:spPr bwMode="auto">
            <a:xfrm flipV="1">
              <a:off x="4377" y="1706"/>
              <a:ext cx="181" cy="91"/>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92" name="Line 13"/>
            <p:cNvSpPr>
              <a:spLocks noChangeShapeType="1"/>
            </p:cNvSpPr>
            <p:nvPr/>
          </p:nvSpPr>
          <p:spPr bwMode="auto">
            <a:xfrm flipV="1">
              <a:off x="4422" y="2205"/>
              <a:ext cx="182" cy="45"/>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93" name="Line 14"/>
            <p:cNvSpPr>
              <a:spLocks noChangeShapeType="1"/>
            </p:cNvSpPr>
            <p:nvPr/>
          </p:nvSpPr>
          <p:spPr bwMode="auto">
            <a:xfrm flipV="1">
              <a:off x="4422" y="2024"/>
              <a:ext cx="182" cy="46"/>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94" name="Line 15"/>
            <p:cNvSpPr>
              <a:spLocks noChangeShapeType="1"/>
            </p:cNvSpPr>
            <p:nvPr/>
          </p:nvSpPr>
          <p:spPr bwMode="auto">
            <a:xfrm flipV="1">
              <a:off x="4377" y="2387"/>
              <a:ext cx="181" cy="46"/>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95" name="Line 16"/>
            <p:cNvSpPr>
              <a:spLocks noChangeShapeType="1"/>
            </p:cNvSpPr>
            <p:nvPr/>
          </p:nvSpPr>
          <p:spPr bwMode="auto">
            <a:xfrm flipV="1">
              <a:off x="4332" y="2523"/>
              <a:ext cx="181" cy="46"/>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96" name="Line 17"/>
            <p:cNvSpPr>
              <a:spLocks noChangeShapeType="1"/>
            </p:cNvSpPr>
            <p:nvPr/>
          </p:nvSpPr>
          <p:spPr bwMode="auto">
            <a:xfrm flipV="1">
              <a:off x="4286" y="2659"/>
              <a:ext cx="182" cy="45"/>
            </a:xfrm>
            <a:prstGeom prst="line">
              <a:avLst/>
            </a:prstGeom>
            <a:noFill/>
            <a:ln w="952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97" name="Line 18"/>
            <p:cNvSpPr>
              <a:spLocks noChangeShapeType="1"/>
            </p:cNvSpPr>
            <p:nvPr/>
          </p:nvSpPr>
          <p:spPr bwMode="auto">
            <a:xfrm>
              <a:off x="3515" y="3203"/>
              <a:ext cx="181"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98" name="Rectangle 19"/>
            <p:cNvSpPr>
              <a:spLocks noChangeArrowheads="1"/>
            </p:cNvSpPr>
            <p:nvPr/>
          </p:nvSpPr>
          <p:spPr bwMode="auto">
            <a:xfrm>
              <a:off x="3742" y="3067"/>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solidFill>
                    <a:srgbClr val="003399"/>
                  </a:solidFill>
                  <a:latin typeface="Times New Roman" panose="02020603050405020304" pitchFamily="18" charset="0"/>
                </a:rPr>
                <a:t>C</a:t>
              </a:r>
              <a:endParaRPr lang="ru-RU" altLang="ru-RU" sz="1800" b="1">
                <a:solidFill>
                  <a:srgbClr val="003399"/>
                </a:solidFill>
                <a:latin typeface="Times New Roman" panose="02020603050405020304" pitchFamily="18" charset="0"/>
              </a:endParaRPr>
            </a:p>
          </p:txBody>
        </p:sp>
        <p:sp>
          <p:nvSpPr>
            <p:cNvPr id="14399" name="Line 20"/>
            <p:cNvSpPr>
              <a:spLocks noChangeShapeType="1"/>
            </p:cNvSpPr>
            <p:nvPr/>
          </p:nvSpPr>
          <p:spPr bwMode="auto">
            <a:xfrm flipH="1">
              <a:off x="2200" y="3249"/>
              <a:ext cx="181"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00" name="Line 21"/>
            <p:cNvSpPr>
              <a:spLocks noChangeShapeType="1"/>
            </p:cNvSpPr>
            <p:nvPr/>
          </p:nvSpPr>
          <p:spPr bwMode="auto">
            <a:xfrm flipH="1" flipV="1">
              <a:off x="2880" y="3521"/>
              <a:ext cx="46" cy="181"/>
            </a:xfrm>
            <a:prstGeom prst="line">
              <a:avLst/>
            </a:prstGeom>
            <a:noFill/>
            <a:ln w="762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01" name="Arc 22"/>
            <p:cNvSpPr>
              <a:spLocks/>
            </p:cNvSpPr>
            <p:nvPr/>
          </p:nvSpPr>
          <p:spPr bwMode="auto">
            <a:xfrm rot="-10411953">
              <a:off x="2290" y="3385"/>
              <a:ext cx="623" cy="89"/>
            </a:xfrm>
            <a:custGeom>
              <a:avLst/>
              <a:gdLst>
                <a:gd name="T0" fmla="*/ 0 w 20921"/>
                <a:gd name="T1" fmla="*/ 0 h 21600"/>
                <a:gd name="T2" fmla="*/ 0 w 20921"/>
                <a:gd name="T3" fmla="*/ 0 h 21600"/>
                <a:gd name="T4" fmla="*/ 0 w 20921"/>
                <a:gd name="T5" fmla="*/ 0 h 21600"/>
                <a:gd name="T6" fmla="*/ 0 60000 65536"/>
                <a:gd name="T7" fmla="*/ 0 60000 65536"/>
                <a:gd name="T8" fmla="*/ 0 60000 65536"/>
              </a:gdLst>
              <a:ahLst/>
              <a:cxnLst>
                <a:cxn ang="T6">
                  <a:pos x="T0" y="T1"/>
                </a:cxn>
                <a:cxn ang="T7">
                  <a:pos x="T2" y="T3"/>
                </a:cxn>
                <a:cxn ang="T8">
                  <a:pos x="T4" y="T5"/>
                </a:cxn>
              </a:cxnLst>
              <a:rect l="0" t="0" r="r" b="b"/>
              <a:pathLst>
                <a:path w="20921" h="21600" fill="none" extrusionOk="0">
                  <a:moveTo>
                    <a:pt x="0" y="33"/>
                  </a:moveTo>
                  <a:cubicBezTo>
                    <a:pt x="399" y="11"/>
                    <a:pt x="799" y="-1"/>
                    <a:pt x="1200" y="0"/>
                  </a:cubicBezTo>
                  <a:cubicBezTo>
                    <a:pt x="9720" y="0"/>
                    <a:pt x="17445" y="5009"/>
                    <a:pt x="20921" y="12788"/>
                  </a:cubicBezTo>
                </a:path>
                <a:path w="20921" h="21600" stroke="0" extrusionOk="0">
                  <a:moveTo>
                    <a:pt x="0" y="33"/>
                  </a:moveTo>
                  <a:cubicBezTo>
                    <a:pt x="399" y="11"/>
                    <a:pt x="799" y="-1"/>
                    <a:pt x="1200" y="0"/>
                  </a:cubicBezTo>
                  <a:cubicBezTo>
                    <a:pt x="9720" y="0"/>
                    <a:pt x="17445" y="5009"/>
                    <a:pt x="20921" y="12788"/>
                  </a:cubicBezTo>
                  <a:lnTo>
                    <a:pt x="1200" y="21600"/>
                  </a:lnTo>
                  <a:lnTo>
                    <a:pt x="0" y="33"/>
                  </a:lnTo>
                  <a:close/>
                </a:path>
              </a:pathLst>
            </a:custGeom>
            <a:noFill/>
            <a:ln w="762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14402" name="Rectangle 23"/>
            <p:cNvSpPr>
              <a:spLocks noChangeArrowheads="1"/>
            </p:cNvSpPr>
            <p:nvPr/>
          </p:nvSpPr>
          <p:spPr bwMode="auto">
            <a:xfrm>
              <a:off x="2371" y="3405"/>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solidFill>
                    <a:srgbClr val="003399"/>
                  </a:solidFill>
                  <a:latin typeface="Times New Roman" panose="02020603050405020304" pitchFamily="18" charset="0"/>
                </a:rPr>
                <a:t>E</a:t>
              </a:r>
              <a:endParaRPr lang="ru-RU" altLang="ru-RU" sz="1800" b="1">
                <a:solidFill>
                  <a:srgbClr val="003399"/>
                </a:solidFill>
                <a:latin typeface="Times New Roman" panose="02020603050405020304" pitchFamily="18" charset="0"/>
              </a:endParaRPr>
            </a:p>
          </p:txBody>
        </p:sp>
        <p:sp>
          <p:nvSpPr>
            <p:cNvPr id="14403" name="Line 24"/>
            <p:cNvSpPr>
              <a:spLocks noChangeShapeType="1"/>
            </p:cNvSpPr>
            <p:nvPr/>
          </p:nvSpPr>
          <p:spPr bwMode="auto">
            <a:xfrm flipH="1">
              <a:off x="2200" y="3385"/>
              <a:ext cx="91" cy="181"/>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04" name="Rectangle 25"/>
            <p:cNvSpPr>
              <a:spLocks noChangeArrowheads="1"/>
            </p:cNvSpPr>
            <p:nvPr/>
          </p:nvSpPr>
          <p:spPr bwMode="auto">
            <a:xfrm>
              <a:off x="3198" y="3339"/>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solidFill>
                    <a:srgbClr val="003399"/>
                  </a:solidFill>
                  <a:latin typeface="Times New Roman" panose="02020603050405020304" pitchFamily="18" charset="0"/>
                </a:rPr>
                <a:t>D</a:t>
              </a:r>
              <a:endParaRPr lang="ru-RU" altLang="ru-RU" sz="1800" b="1">
                <a:solidFill>
                  <a:srgbClr val="003399"/>
                </a:solidFill>
                <a:latin typeface="Times New Roman" panose="02020603050405020304" pitchFamily="18" charset="0"/>
              </a:endParaRPr>
            </a:p>
          </p:txBody>
        </p:sp>
        <p:sp>
          <p:nvSpPr>
            <p:cNvPr id="14405" name="Line 26"/>
            <p:cNvSpPr>
              <a:spLocks noChangeShapeType="1"/>
            </p:cNvSpPr>
            <p:nvPr/>
          </p:nvSpPr>
          <p:spPr bwMode="auto">
            <a:xfrm flipV="1">
              <a:off x="1837" y="3067"/>
              <a:ext cx="272"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06" name="Rectangle 27"/>
            <p:cNvSpPr>
              <a:spLocks noChangeArrowheads="1"/>
            </p:cNvSpPr>
            <p:nvPr/>
          </p:nvSpPr>
          <p:spPr bwMode="auto">
            <a:xfrm>
              <a:off x="2018" y="3203"/>
              <a:ext cx="1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solidFill>
                    <a:srgbClr val="003399"/>
                  </a:solidFill>
                  <a:latin typeface="Times New Roman" panose="02020603050405020304" pitchFamily="18" charset="0"/>
                </a:rPr>
                <a:t>I</a:t>
              </a:r>
              <a:endParaRPr lang="ru-RU" altLang="ru-RU" sz="1800" b="1">
                <a:solidFill>
                  <a:srgbClr val="003399"/>
                </a:solidFill>
                <a:latin typeface="Times New Roman" panose="02020603050405020304" pitchFamily="18" charset="0"/>
              </a:endParaRPr>
            </a:p>
          </p:txBody>
        </p:sp>
        <p:sp>
          <p:nvSpPr>
            <p:cNvPr id="14407" name="Line 28"/>
            <p:cNvSpPr>
              <a:spLocks noChangeShapeType="1"/>
            </p:cNvSpPr>
            <p:nvPr/>
          </p:nvSpPr>
          <p:spPr bwMode="auto">
            <a:xfrm>
              <a:off x="1156" y="2160"/>
              <a:ext cx="41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08" name="Line 29"/>
            <p:cNvSpPr>
              <a:spLocks noChangeShapeType="1"/>
            </p:cNvSpPr>
            <p:nvPr/>
          </p:nvSpPr>
          <p:spPr bwMode="auto">
            <a:xfrm>
              <a:off x="1701" y="890"/>
              <a:ext cx="272"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09" name="Rectangle 30"/>
            <p:cNvSpPr>
              <a:spLocks noChangeArrowheads="1"/>
            </p:cNvSpPr>
            <p:nvPr/>
          </p:nvSpPr>
          <p:spPr bwMode="auto">
            <a:xfrm>
              <a:off x="1383" y="2523"/>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solidFill>
                    <a:srgbClr val="003399"/>
                  </a:solidFill>
                  <a:latin typeface="Times New Roman" panose="02020603050405020304" pitchFamily="18" charset="0"/>
                </a:rPr>
                <a:t>F</a:t>
              </a:r>
              <a:endParaRPr lang="ru-RU" altLang="ru-RU" sz="1800" b="1">
                <a:solidFill>
                  <a:srgbClr val="003399"/>
                </a:solidFill>
                <a:latin typeface="Times New Roman" panose="02020603050405020304" pitchFamily="18" charset="0"/>
              </a:endParaRPr>
            </a:p>
          </p:txBody>
        </p:sp>
        <p:sp>
          <p:nvSpPr>
            <p:cNvPr id="14410" name="Rectangle 31"/>
            <p:cNvSpPr>
              <a:spLocks noChangeArrowheads="1"/>
            </p:cNvSpPr>
            <p:nvPr/>
          </p:nvSpPr>
          <p:spPr bwMode="auto">
            <a:xfrm>
              <a:off x="1338" y="1480"/>
              <a:ext cx="2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solidFill>
                    <a:srgbClr val="003399"/>
                  </a:solidFill>
                  <a:latin typeface="Times New Roman" panose="02020603050405020304" pitchFamily="18" charset="0"/>
                </a:rPr>
                <a:t>G</a:t>
              </a:r>
              <a:endParaRPr lang="ru-RU" altLang="ru-RU" sz="1800" b="1">
                <a:solidFill>
                  <a:srgbClr val="003399"/>
                </a:solidFill>
                <a:latin typeface="Times New Roman" panose="02020603050405020304" pitchFamily="18" charset="0"/>
              </a:endParaRPr>
            </a:p>
          </p:txBody>
        </p:sp>
        <p:sp>
          <p:nvSpPr>
            <p:cNvPr id="14411" name="Rectangle 32"/>
            <p:cNvSpPr>
              <a:spLocks noChangeArrowheads="1"/>
            </p:cNvSpPr>
            <p:nvPr/>
          </p:nvSpPr>
          <p:spPr bwMode="auto">
            <a:xfrm>
              <a:off x="2336" y="572"/>
              <a:ext cx="2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solidFill>
                    <a:srgbClr val="003399"/>
                  </a:solidFill>
                  <a:latin typeface="Times New Roman" panose="02020603050405020304" pitchFamily="18" charset="0"/>
                </a:rPr>
                <a:t>H</a:t>
              </a:r>
              <a:endParaRPr lang="ru-RU" altLang="ru-RU" sz="1800" b="1">
                <a:solidFill>
                  <a:srgbClr val="003399"/>
                </a:solidFill>
                <a:latin typeface="Times New Roman" panose="02020603050405020304" pitchFamily="18" charset="0"/>
              </a:endParaRPr>
            </a:p>
          </p:txBody>
        </p:sp>
        <p:sp>
          <p:nvSpPr>
            <p:cNvPr id="14412" name="Text Box 33"/>
            <p:cNvSpPr txBox="1">
              <a:spLocks noChangeArrowheads="1"/>
            </p:cNvSpPr>
            <p:nvPr/>
          </p:nvSpPr>
          <p:spPr bwMode="auto">
            <a:xfrm>
              <a:off x="2608" y="1888"/>
              <a:ext cx="6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2400" b="1">
                  <a:latin typeface="Times New Roman" panose="02020603050405020304" pitchFamily="18" charset="0"/>
                </a:rPr>
                <a:t>фХ174</a:t>
              </a:r>
            </a:p>
          </p:txBody>
        </p:sp>
        <p:sp>
          <p:nvSpPr>
            <p:cNvPr id="14413" name="Line 34"/>
            <p:cNvSpPr>
              <a:spLocks noChangeShapeType="1"/>
            </p:cNvSpPr>
            <p:nvPr/>
          </p:nvSpPr>
          <p:spPr bwMode="auto">
            <a:xfrm flipV="1">
              <a:off x="2245" y="3430"/>
              <a:ext cx="45" cy="136"/>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14" name="Line 35"/>
            <p:cNvSpPr>
              <a:spLocks noChangeShapeType="1"/>
            </p:cNvSpPr>
            <p:nvPr/>
          </p:nvSpPr>
          <p:spPr bwMode="auto">
            <a:xfrm flipH="1">
              <a:off x="2290" y="3430"/>
              <a:ext cx="46" cy="182"/>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15" name="Line 36"/>
            <p:cNvSpPr>
              <a:spLocks noChangeShapeType="1"/>
            </p:cNvSpPr>
            <p:nvPr/>
          </p:nvSpPr>
          <p:spPr bwMode="auto">
            <a:xfrm flipH="1">
              <a:off x="2336" y="3430"/>
              <a:ext cx="45" cy="182"/>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16" name="Line 37"/>
            <p:cNvSpPr>
              <a:spLocks noChangeShapeType="1"/>
            </p:cNvSpPr>
            <p:nvPr/>
          </p:nvSpPr>
          <p:spPr bwMode="auto">
            <a:xfrm flipH="1">
              <a:off x="2381" y="3430"/>
              <a:ext cx="45" cy="182"/>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17" name="Line 38"/>
            <p:cNvSpPr>
              <a:spLocks noChangeShapeType="1"/>
            </p:cNvSpPr>
            <p:nvPr/>
          </p:nvSpPr>
          <p:spPr bwMode="auto">
            <a:xfrm flipH="1">
              <a:off x="2653" y="3521"/>
              <a:ext cx="45" cy="182"/>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18" name="Line 39"/>
            <p:cNvSpPr>
              <a:spLocks noChangeShapeType="1"/>
            </p:cNvSpPr>
            <p:nvPr/>
          </p:nvSpPr>
          <p:spPr bwMode="auto">
            <a:xfrm flipV="1">
              <a:off x="2608" y="3475"/>
              <a:ext cx="45" cy="181"/>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19" name="Line 40"/>
            <p:cNvSpPr>
              <a:spLocks noChangeShapeType="1"/>
            </p:cNvSpPr>
            <p:nvPr/>
          </p:nvSpPr>
          <p:spPr bwMode="auto">
            <a:xfrm flipV="1">
              <a:off x="2699" y="3521"/>
              <a:ext cx="45" cy="181"/>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20" name="Line 41"/>
            <p:cNvSpPr>
              <a:spLocks noChangeShapeType="1"/>
            </p:cNvSpPr>
            <p:nvPr/>
          </p:nvSpPr>
          <p:spPr bwMode="auto">
            <a:xfrm flipV="1">
              <a:off x="2744" y="3521"/>
              <a:ext cx="45" cy="181"/>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421" name="Line 42"/>
            <p:cNvSpPr>
              <a:spLocks noChangeShapeType="1"/>
            </p:cNvSpPr>
            <p:nvPr/>
          </p:nvSpPr>
          <p:spPr bwMode="auto">
            <a:xfrm flipV="1">
              <a:off x="2789" y="3521"/>
              <a:ext cx="46" cy="181"/>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nvGrpSpPr>
          <p:cNvPr id="14339" name="Group 3"/>
          <p:cNvGrpSpPr>
            <a:grpSpLocks/>
          </p:cNvGrpSpPr>
          <p:nvPr/>
        </p:nvGrpSpPr>
        <p:grpSpPr bwMode="auto">
          <a:xfrm>
            <a:off x="1208088" y="3875088"/>
            <a:ext cx="6862762" cy="2862262"/>
            <a:chOff x="385" y="845"/>
            <a:chExt cx="4582" cy="2186"/>
          </a:xfrm>
        </p:grpSpPr>
        <p:sp>
          <p:nvSpPr>
            <p:cNvPr id="14340" name="Rectangle 4"/>
            <p:cNvSpPr>
              <a:spLocks noChangeArrowheads="1"/>
            </p:cNvSpPr>
            <p:nvPr/>
          </p:nvSpPr>
          <p:spPr bwMode="auto">
            <a:xfrm>
              <a:off x="385" y="890"/>
              <a:ext cx="8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0000FF"/>
                  </a:solidFill>
                  <a:latin typeface="Times New Roman" panose="02020603050405020304" pitchFamily="18" charset="0"/>
                </a:rPr>
                <a:t>Gene B</a:t>
              </a:r>
            </a:p>
          </p:txBody>
        </p:sp>
        <p:sp>
          <p:nvSpPr>
            <p:cNvPr id="14341" name="Rectangle 5"/>
            <p:cNvSpPr>
              <a:spLocks noChangeArrowheads="1"/>
            </p:cNvSpPr>
            <p:nvPr/>
          </p:nvSpPr>
          <p:spPr bwMode="auto">
            <a:xfrm>
              <a:off x="385" y="1525"/>
              <a:ext cx="8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009900"/>
                  </a:solidFill>
                  <a:latin typeface="Times New Roman" panose="02020603050405020304" pitchFamily="18" charset="0"/>
                </a:rPr>
                <a:t>Gene A</a:t>
              </a:r>
            </a:p>
          </p:txBody>
        </p:sp>
        <p:sp>
          <p:nvSpPr>
            <p:cNvPr id="14342" name="Rectangle 6"/>
            <p:cNvSpPr>
              <a:spLocks noChangeArrowheads="1"/>
            </p:cNvSpPr>
            <p:nvPr/>
          </p:nvSpPr>
          <p:spPr bwMode="auto">
            <a:xfrm>
              <a:off x="385" y="2160"/>
              <a:ext cx="185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latin typeface="Times New Roman" panose="02020603050405020304" pitchFamily="18" charset="0"/>
                </a:rPr>
                <a:t>G4 DNA sequence</a:t>
              </a:r>
            </a:p>
          </p:txBody>
        </p:sp>
        <p:sp>
          <p:nvSpPr>
            <p:cNvPr id="14343" name="Rectangle 7"/>
            <p:cNvSpPr>
              <a:spLocks noChangeArrowheads="1"/>
            </p:cNvSpPr>
            <p:nvPr/>
          </p:nvSpPr>
          <p:spPr bwMode="auto">
            <a:xfrm>
              <a:off x="385" y="2704"/>
              <a:ext cx="8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FF9900"/>
                  </a:solidFill>
                  <a:latin typeface="Times New Roman" panose="02020603050405020304" pitchFamily="18" charset="0"/>
                </a:rPr>
                <a:t>Gene K</a:t>
              </a:r>
            </a:p>
          </p:txBody>
        </p:sp>
        <p:sp>
          <p:nvSpPr>
            <p:cNvPr id="14344" name="Rectangle 8"/>
            <p:cNvSpPr>
              <a:spLocks noChangeArrowheads="1"/>
            </p:cNvSpPr>
            <p:nvPr/>
          </p:nvSpPr>
          <p:spPr bwMode="auto">
            <a:xfrm>
              <a:off x="2472" y="845"/>
              <a:ext cx="4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0000FF"/>
                  </a:solidFill>
                  <a:latin typeface="Times New Roman" panose="02020603050405020304" pitchFamily="18" charset="0"/>
                </a:rPr>
                <a:t>Phe</a:t>
              </a:r>
            </a:p>
          </p:txBody>
        </p:sp>
        <p:sp>
          <p:nvSpPr>
            <p:cNvPr id="14345" name="Rectangle 9"/>
            <p:cNvSpPr>
              <a:spLocks noChangeArrowheads="1"/>
            </p:cNvSpPr>
            <p:nvPr/>
          </p:nvSpPr>
          <p:spPr bwMode="auto">
            <a:xfrm>
              <a:off x="3107" y="845"/>
              <a:ext cx="7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FF0000"/>
                  </a:solidFill>
                  <a:latin typeface="Times New Roman" panose="02020603050405020304" pitchFamily="18" charset="0"/>
                </a:rPr>
                <a:t>Term.</a:t>
              </a:r>
            </a:p>
          </p:txBody>
        </p:sp>
        <p:sp>
          <p:nvSpPr>
            <p:cNvPr id="14346" name="Rectangle 10"/>
            <p:cNvSpPr>
              <a:spLocks noChangeArrowheads="1"/>
            </p:cNvSpPr>
            <p:nvPr/>
          </p:nvSpPr>
          <p:spPr bwMode="auto">
            <a:xfrm>
              <a:off x="2744" y="1480"/>
              <a:ext cx="4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009900"/>
                  </a:solidFill>
                  <a:latin typeface="Times New Roman" panose="02020603050405020304" pitchFamily="18" charset="0"/>
                </a:rPr>
                <a:t>Ser</a:t>
              </a:r>
            </a:p>
          </p:txBody>
        </p:sp>
        <p:sp>
          <p:nvSpPr>
            <p:cNvPr id="14347" name="Rectangle 11"/>
            <p:cNvSpPr>
              <a:spLocks noChangeArrowheads="1"/>
            </p:cNvSpPr>
            <p:nvPr/>
          </p:nvSpPr>
          <p:spPr bwMode="auto">
            <a:xfrm>
              <a:off x="3470" y="1480"/>
              <a:ext cx="4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009900"/>
                  </a:solidFill>
                  <a:latin typeface="Times New Roman" panose="02020603050405020304" pitchFamily="18" charset="0"/>
                </a:rPr>
                <a:t>Asp</a:t>
              </a:r>
            </a:p>
          </p:txBody>
        </p:sp>
        <p:sp>
          <p:nvSpPr>
            <p:cNvPr id="14348" name="Rectangle 12"/>
            <p:cNvSpPr>
              <a:spLocks noChangeArrowheads="1"/>
            </p:cNvSpPr>
            <p:nvPr/>
          </p:nvSpPr>
          <p:spPr bwMode="auto">
            <a:xfrm>
              <a:off x="4150" y="1480"/>
              <a:ext cx="4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009900"/>
                  </a:solidFill>
                  <a:latin typeface="Times New Roman" panose="02020603050405020304" pitchFamily="18" charset="0"/>
                </a:rPr>
                <a:t>Glu</a:t>
              </a:r>
            </a:p>
          </p:txBody>
        </p:sp>
        <p:grpSp>
          <p:nvGrpSpPr>
            <p:cNvPr id="14349" name="Group 13"/>
            <p:cNvGrpSpPr>
              <a:grpSpLocks/>
            </p:cNvGrpSpPr>
            <p:nvPr/>
          </p:nvGrpSpPr>
          <p:grpSpPr bwMode="auto">
            <a:xfrm>
              <a:off x="2381" y="1207"/>
              <a:ext cx="635" cy="90"/>
              <a:chOff x="2381" y="1979"/>
              <a:chExt cx="635" cy="90"/>
            </a:xfrm>
          </p:grpSpPr>
          <p:sp>
            <p:nvSpPr>
              <p:cNvPr id="14379" name="Line 14"/>
              <p:cNvSpPr>
                <a:spLocks noChangeShapeType="1"/>
              </p:cNvSpPr>
              <p:nvPr/>
            </p:nvSpPr>
            <p:spPr bwMode="auto">
              <a:xfrm flipV="1">
                <a:off x="2381" y="1979"/>
                <a:ext cx="0" cy="9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80" name="Line 15"/>
              <p:cNvSpPr>
                <a:spLocks noChangeShapeType="1"/>
              </p:cNvSpPr>
              <p:nvPr/>
            </p:nvSpPr>
            <p:spPr bwMode="auto">
              <a:xfrm>
                <a:off x="2381" y="1979"/>
                <a:ext cx="635"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81" name="Line 16"/>
              <p:cNvSpPr>
                <a:spLocks noChangeShapeType="1"/>
              </p:cNvSpPr>
              <p:nvPr/>
            </p:nvSpPr>
            <p:spPr bwMode="auto">
              <a:xfrm>
                <a:off x="3016" y="1979"/>
                <a:ext cx="0" cy="9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nvGrpSpPr>
            <p:cNvPr id="14350" name="Group 17"/>
            <p:cNvGrpSpPr>
              <a:grpSpLocks/>
            </p:cNvGrpSpPr>
            <p:nvPr/>
          </p:nvGrpSpPr>
          <p:grpSpPr bwMode="auto">
            <a:xfrm>
              <a:off x="3107" y="1207"/>
              <a:ext cx="635" cy="90"/>
              <a:chOff x="2381" y="1979"/>
              <a:chExt cx="635" cy="90"/>
            </a:xfrm>
          </p:grpSpPr>
          <p:sp>
            <p:nvSpPr>
              <p:cNvPr id="14376" name="Line 18"/>
              <p:cNvSpPr>
                <a:spLocks noChangeShapeType="1"/>
              </p:cNvSpPr>
              <p:nvPr/>
            </p:nvSpPr>
            <p:spPr bwMode="auto">
              <a:xfrm flipV="1">
                <a:off x="2381" y="1979"/>
                <a:ext cx="0" cy="9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77" name="Line 19"/>
              <p:cNvSpPr>
                <a:spLocks noChangeShapeType="1"/>
              </p:cNvSpPr>
              <p:nvPr/>
            </p:nvSpPr>
            <p:spPr bwMode="auto">
              <a:xfrm>
                <a:off x="2381" y="1979"/>
                <a:ext cx="635"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78" name="Line 20"/>
              <p:cNvSpPr>
                <a:spLocks noChangeShapeType="1"/>
              </p:cNvSpPr>
              <p:nvPr/>
            </p:nvSpPr>
            <p:spPr bwMode="auto">
              <a:xfrm>
                <a:off x="3016" y="1979"/>
                <a:ext cx="0" cy="9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nvGrpSpPr>
            <p:cNvPr id="14351" name="Group 21"/>
            <p:cNvGrpSpPr>
              <a:grpSpLocks/>
            </p:cNvGrpSpPr>
            <p:nvPr/>
          </p:nvGrpSpPr>
          <p:grpSpPr bwMode="auto">
            <a:xfrm>
              <a:off x="2653" y="2024"/>
              <a:ext cx="635" cy="90"/>
              <a:chOff x="2381" y="1979"/>
              <a:chExt cx="635" cy="90"/>
            </a:xfrm>
          </p:grpSpPr>
          <p:sp>
            <p:nvSpPr>
              <p:cNvPr id="14373" name="Line 22"/>
              <p:cNvSpPr>
                <a:spLocks noChangeShapeType="1"/>
              </p:cNvSpPr>
              <p:nvPr/>
            </p:nvSpPr>
            <p:spPr bwMode="auto">
              <a:xfrm flipV="1">
                <a:off x="2381" y="1979"/>
                <a:ext cx="0" cy="9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74" name="Line 23"/>
              <p:cNvSpPr>
                <a:spLocks noChangeShapeType="1"/>
              </p:cNvSpPr>
              <p:nvPr/>
            </p:nvSpPr>
            <p:spPr bwMode="auto">
              <a:xfrm>
                <a:off x="2381" y="1979"/>
                <a:ext cx="635" cy="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75" name="Line 24"/>
              <p:cNvSpPr>
                <a:spLocks noChangeShapeType="1"/>
              </p:cNvSpPr>
              <p:nvPr/>
            </p:nvSpPr>
            <p:spPr bwMode="auto">
              <a:xfrm>
                <a:off x="3016" y="1979"/>
                <a:ext cx="0" cy="9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nvGrpSpPr>
            <p:cNvPr id="14352" name="Group 25"/>
            <p:cNvGrpSpPr>
              <a:grpSpLocks/>
            </p:cNvGrpSpPr>
            <p:nvPr/>
          </p:nvGrpSpPr>
          <p:grpSpPr bwMode="auto">
            <a:xfrm>
              <a:off x="3379" y="2024"/>
              <a:ext cx="635" cy="90"/>
              <a:chOff x="2381" y="1979"/>
              <a:chExt cx="635" cy="90"/>
            </a:xfrm>
          </p:grpSpPr>
          <p:sp>
            <p:nvSpPr>
              <p:cNvPr id="14370" name="Line 26"/>
              <p:cNvSpPr>
                <a:spLocks noChangeShapeType="1"/>
              </p:cNvSpPr>
              <p:nvPr/>
            </p:nvSpPr>
            <p:spPr bwMode="auto">
              <a:xfrm flipV="1">
                <a:off x="2381" y="1979"/>
                <a:ext cx="0" cy="9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71" name="Line 27"/>
              <p:cNvSpPr>
                <a:spLocks noChangeShapeType="1"/>
              </p:cNvSpPr>
              <p:nvPr/>
            </p:nvSpPr>
            <p:spPr bwMode="auto">
              <a:xfrm>
                <a:off x="2381" y="1979"/>
                <a:ext cx="635" cy="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72" name="Line 28"/>
              <p:cNvSpPr>
                <a:spLocks noChangeShapeType="1"/>
              </p:cNvSpPr>
              <p:nvPr/>
            </p:nvSpPr>
            <p:spPr bwMode="auto">
              <a:xfrm>
                <a:off x="3016" y="1979"/>
                <a:ext cx="0" cy="9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nvGrpSpPr>
            <p:cNvPr id="14353" name="Group 29"/>
            <p:cNvGrpSpPr>
              <a:grpSpLocks/>
            </p:cNvGrpSpPr>
            <p:nvPr/>
          </p:nvGrpSpPr>
          <p:grpSpPr bwMode="auto">
            <a:xfrm>
              <a:off x="4105" y="2024"/>
              <a:ext cx="635" cy="90"/>
              <a:chOff x="2381" y="1979"/>
              <a:chExt cx="635" cy="90"/>
            </a:xfrm>
          </p:grpSpPr>
          <p:sp>
            <p:nvSpPr>
              <p:cNvPr id="14367" name="Line 30"/>
              <p:cNvSpPr>
                <a:spLocks noChangeShapeType="1"/>
              </p:cNvSpPr>
              <p:nvPr/>
            </p:nvSpPr>
            <p:spPr bwMode="auto">
              <a:xfrm flipV="1">
                <a:off x="2381" y="1979"/>
                <a:ext cx="0" cy="9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68" name="Line 31"/>
              <p:cNvSpPr>
                <a:spLocks noChangeShapeType="1"/>
              </p:cNvSpPr>
              <p:nvPr/>
            </p:nvSpPr>
            <p:spPr bwMode="auto">
              <a:xfrm>
                <a:off x="2381" y="1979"/>
                <a:ext cx="635" cy="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69" name="Line 32"/>
              <p:cNvSpPr>
                <a:spLocks noChangeShapeType="1"/>
              </p:cNvSpPr>
              <p:nvPr/>
            </p:nvSpPr>
            <p:spPr bwMode="auto">
              <a:xfrm>
                <a:off x="3016" y="1979"/>
                <a:ext cx="0" cy="9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14354" name="Rectangle 33"/>
            <p:cNvSpPr>
              <a:spLocks noChangeArrowheads="1"/>
            </p:cNvSpPr>
            <p:nvPr/>
          </p:nvSpPr>
          <p:spPr bwMode="auto">
            <a:xfrm>
              <a:off x="3606" y="2659"/>
              <a:ext cx="5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FF9900"/>
                  </a:solidFill>
                  <a:latin typeface="Times New Roman" panose="02020603050405020304" pitchFamily="18" charset="0"/>
                </a:rPr>
                <a:t>Met</a:t>
              </a:r>
            </a:p>
          </p:txBody>
        </p:sp>
        <p:sp>
          <p:nvSpPr>
            <p:cNvPr id="14355" name="Rectangle 34"/>
            <p:cNvSpPr>
              <a:spLocks noChangeArrowheads="1"/>
            </p:cNvSpPr>
            <p:nvPr/>
          </p:nvSpPr>
          <p:spPr bwMode="auto">
            <a:xfrm>
              <a:off x="4422" y="2659"/>
              <a:ext cx="4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b="1">
                  <a:solidFill>
                    <a:srgbClr val="FF9900"/>
                  </a:solidFill>
                  <a:latin typeface="Times New Roman" panose="02020603050405020304" pitchFamily="18" charset="0"/>
                </a:rPr>
                <a:t>Lys</a:t>
              </a:r>
            </a:p>
          </p:txBody>
        </p:sp>
        <p:grpSp>
          <p:nvGrpSpPr>
            <p:cNvPr id="14356" name="Group 35"/>
            <p:cNvGrpSpPr>
              <a:grpSpLocks/>
            </p:cNvGrpSpPr>
            <p:nvPr/>
          </p:nvGrpSpPr>
          <p:grpSpPr bwMode="auto">
            <a:xfrm rot="10800000">
              <a:off x="4332" y="2478"/>
              <a:ext cx="635" cy="90"/>
              <a:chOff x="2381" y="1979"/>
              <a:chExt cx="635" cy="90"/>
            </a:xfrm>
          </p:grpSpPr>
          <p:sp>
            <p:nvSpPr>
              <p:cNvPr id="14364" name="Line 36"/>
              <p:cNvSpPr>
                <a:spLocks noChangeShapeType="1"/>
              </p:cNvSpPr>
              <p:nvPr/>
            </p:nvSpPr>
            <p:spPr bwMode="auto">
              <a:xfrm flipV="1">
                <a:off x="2381" y="1979"/>
                <a:ext cx="0" cy="9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65" name="Line 37"/>
              <p:cNvSpPr>
                <a:spLocks noChangeShapeType="1"/>
              </p:cNvSpPr>
              <p:nvPr/>
            </p:nvSpPr>
            <p:spPr bwMode="auto">
              <a:xfrm>
                <a:off x="2381" y="1979"/>
                <a:ext cx="635" cy="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66" name="Line 38"/>
              <p:cNvSpPr>
                <a:spLocks noChangeShapeType="1"/>
              </p:cNvSpPr>
              <p:nvPr/>
            </p:nvSpPr>
            <p:spPr bwMode="auto">
              <a:xfrm>
                <a:off x="3016" y="1979"/>
                <a:ext cx="0" cy="9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nvGrpSpPr>
            <p:cNvPr id="14357" name="Group 39"/>
            <p:cNvGrpSpPr>
              <a:grpSpLocks/>
            </p:cNvGrpSpPr>
            <p:nvPr/>
          </p:nvGrpSpPr>
          <p:grpSpPr bwMode="auto">
            <a:xfrm rot="10800000">
              <a:off x="3606" y="2478"/>
              <a:ext cx="635" cy="90"/>
              <a:chOff x="2381" y="1979"/>
              <a:chExt cx="635" cy="90"/>
            </a:xfrm>
          </p:grpSpPr>
          <p:sp>
            <p:nvSpPr>
              <p:cNvPr id="14361" name="Line 40"/>
              <p:cNvSpPr>
                <a:spLocks noChangeShapeType="1"/>
              </p:cNvSpPr>
              <p:nvPr/>
            </p:nvSpPr>
            <p:spPr bwMode="auto">
              <a:xfrm flipV="1">
                <a:off x="2381" y="1979"/>
                <a:ext cx="0" cy="9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62" name="Line 41"/>
              <p:cNvSpPr>
                <a:spLocks noChangeShapeType="1"/>
              </p:cNvSpPr>
              <p:nvPr/>
            </p:nvSpPr>
            <p:spPr bwMode="auto">
              <a:xfrm>
                <a:off x="2381" y="1979"/>
                <a:ext cx="635" cy="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63" name="Line 42"/>
              <p:cNvSpPr>
                <a:spLocks noChangeShapeType="1"/>
              </p:cNvSpPr>
              <p:nvPr/>
            </p:nvSpPr>
            <p:spPr bwMode="auto">
              <a:xfrm>
                <a:off x="3016" y="1979"/>
                <a:ext cx="0" cy="9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nvGrpSpPr>
            <p:cNvPr id="14358" name="Group 43"/>
            <p:cNvGrpSpPr>
              <a:grpSpLocks/>
            </p:cNvGrpSpPr>
            <p:nvPr/>
          </p:nvGrpSpPr>
          <p:grpSpPr bwMode="auto">
            <a:xfrm>
              <a:off x="2200" y="2024"/>
              <a:ext cx="363" cy="90"/>
              <a:chOff x="1519" y="2432"/>
              <a:chExt cx="363" cy="90"/>
            </a:xfrm>
          </p:grpSpPr>
          <p:sp>
            <p:nvSpPr>
              <p:cNvPr id="14359" name="Line 44"/>
              <p:cNvSpPr>
                <a:spLocks noChangeShapeType="1"/>
              </p:cNvSpPr>
              <p:nvPr/>
            </p:nvSpPr>
            <p:spPr bwMode="auto">
              <a:xfrm>
                <a:off x="1519" y="2432"/>
                <a:ext cx="363" cy="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4360" name="Line 45"/>
              <p:cNvSpPr>
                <a:spLocks noChangeShapeType="1"/>
              </p:cNvSpPr>
              <p:nvPr/>
            </p:nvSpPr>
            <p:spPr bwMode="auto">
              <a:xfrm>
                <a:off x="1882" y="2432"/>
                <a:ext cx="0" cy="90"/>
              </a:xfrm>
              <a:prstGeom prst="line">
                <a:avLst/>
              </a:prstGeom>
              <a:noFill/>
              <a:ln w="5715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spTree>
    <p:extLst>
      <p:ext uri="{BB962C8B-B14F-4D97-AF65-F5344CB8AC3E}">
        <p14:creationId xmlns:p14="http://schemas.microsoft.com/office/powerpoint/2010/main" val="1122855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2339975" y="333375"/>
            <a:ext cx="47736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b="1">
                <a:latin typeface="Arial" panose="020B0604020202020204" pitchFamily="34" charset="0"/>
              </a:rPr>
              <a:t>Некоторые тенденции в эволюции гена</a:t>
            </a:r>
            <a:r>
              <a:rPr lang="ru-RU" altLang="ru-RU" sz="1800">
                <a:latin typeface="Arial" panose="020B0604020202020204" pitchFamily="34" charset="0"/>
              </a:rPr>
              <a:t> </a:t>
            </a:r>
          </a:p>
        </p:txBody>
      </p:sp>
      <p:sp>
        <p:nvSpPr>
          <p:cNvPr id="15363" name="Rectangle 6"/>
          <p:cNvSpPr>
            <a:spLocks noChangeArrowheads="1"/>
          </p:cNvSpPr>
          <p:nvPr/>
        </p:nvSpPr>
        <p:spPr bwMode="auto">
          <a:xfrm>
            <a:off x="0" y="965200"/>
            <a:ext cx="9144000"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800100" indent="-3429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257300" indent="-3429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714500" indent="-3429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171700" indent="-3429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628900" indent="-3429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086100" indent="-3429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543300" indent="-3429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000500" indent="-3429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AutoNum type="arabicPeriod"/>
            </a:pPr>
            <a:r>
              <a:rPr lang="ru-RU" altLang="ru-RU" sz="1600" i="1">
                <a:latin typeface="Arial" panose="020B0604020202020204" pitchFamily="34" charset="0"/>
              </a:rPr>
              <a:t>Автономизиция</a:t>
            </a:r>
            <a:r>
              <a:rPr lang="ru-RU" altLang="ru-RU" sz="1600">
                <a:latin typeface="Arial" panose="020B0604020202020204" pitchFamily="34" charset="0"/>
              </a:rPr>
              <a:t> генов эукариот по сравнению с генами прокариот: исчезновение оперонов, сопровождаемое потерей способности к реинициации в ходе трансляции рибосомами иРНК.</a:t>
            </a:r>
            <a:r>
              <a:rPr lang="en-US" altLang="ru-RU" sz="1600">
                <a:latin typeface="Arial" panose="020B0604020202020204" pitchFamily="34" charset="0"/>
              </a:rPr>
              <a:t> </a:t>
            </a:r>
            <a:r>
              <a:rPr lang="ru-RU" altLang="ru-RU" sz="1600">
                <a:latin typeface="Arial" panose="020B0604020202020204" pitchFamily="34" charset="0"/>
              </a:rPr>
              <a:t>По-видимому, это создает благоприятные условия для раздельной, а значит, и более тонкой регуляции функции отдельных генов. Кроме того, автономизация генов открывает новые пути эволюции генома за счет хромосомных перестроек и транспозиций генов у эукариот. </a:t>
            </a:r>
            <a:endParaRPr lang="en-US" altLang="ru-RU" sz="1600">
              <a:latin typeface="Arial" panose="020B0604020202020204" pitchFamily="34" charset="0"/>
            </a:endParaRPr>
          </a:p>
          <a:p>
            <a:pPr algn="just" eaLnBrk="1" hangingPunct="1">
              <a:spcBef>
                <a:spcPct val="0"/>
              </a:spcBef>
              <a:buFontTx/>
              <a:buAutoNum type="arabicPeriod"/>
            </a:pPr>
            <a:r>
              <a:rPr lang="ru-RU" altLang="ru-RU" sz="1600" i="1">
                <a:latin typeface="Arial" panose="020B0604020202020204" pitchFamily="34" charset="0"/>
              </a:rPr>
              <a:t>Олигомеризация</a:t>
            </a:r>
            <a:r>
              <a:rPr lang="ru-RU" altLang="ru-RU" sz="1600">
                <a:latin typeface="Arial" panose="020B0604020202020204" pitchFamily="34" charset="0"/>
              </a:rPr>
              <a:t>  генов находит свое отражение в распространении генов-кластеров. Возможно, это связано с потребностью в концентрации определенных ферментативных активностей, энергетической выгодой и ускорением и координацией определенных этапов метаболизма и морфогенеза. </a:t>
            </a:r>
            <a:endParaRPr lang="en-US" altLang="ru-RU" sz="1600">
              <a:latin typeface="Arial" panose="020B0604020202020204" pitchFamily="34" charset="0"/>
            </a:endParaRPr>
          </a:p>
          <a:p>
            <a:pPr algn="just" eaLnBrk="1" hangingPunct="1">
              <a:spcBef>
                <a:spcPct val="0"/>
              </a:spcBef>
              <a:buFontTx/>
              <a:buAutoNum type="arabicPeriod"/>
            </a:pPr>
            <a:r>
              <a:rPr lang="ru-RU" altLang="ru-RU" sz="1600" i="1">
                <a:latin typeface="Arial" panose="020B0604020202020204" pitchFamily="34" charset="0"/>
              </a:rPr>
              <a:t>Распространение мозаичной структуры гена у эукариот</a:t>
            </a:r>
            <a:r>
              <a:rPr lang="ru-RU" altLang="ru-RU" sz="1600">
                <a:latin typeface="Arial" panose="020B0604020202020204" pitchFamily="34" charset="0"/>
              </a:rPr>
              <a:t>. По мнению У. Гилберта, мозаичная структура способствует эволюционной перетасовке экзонов, кодирующих разные домены полипептидных цепей. Кроме того, У. Гилберт считает, что возможности </a:t>
            </a:r>
            <a:r>
              <a:rPr lang="ru-RU" altLang="ru-RU" sz="1600" i="1">
                <a:latin typeface="Arial" panose="020B0604020202020204" pitchFamily="34" charset="0"/>
              </a:rPr>
              <a:t>неоднозначного</a:t>
            </a:r>
            <a:r>
              <a:rPr lang="ru-RU" altLang="ru-RU" sz="1600">
                <a:latin typeface="Arial" panose="020B0604020202020204" pitchFamily="34" charset="0"/>
              </a:rPr>
              <a:t>, или </a:t>
            </a:r>
            <a:r>
              <a:rPr lang="ru-RU" altLang="ru-RU" sz="1600" i="1">
                <a:latin typeface="Arial" panose="020B0604020202020204" pitchFamily="34" charset="0"/>
              </a:rPr>
              <a:t>дифференциального сплайсинга</a:t>
            </a:r>
            <a:r>
              <a:rPr lang="ru-RU" altLang="ru-RU" sz="1600">
                <a:latin typeface="Arial" panose="020B0604020202020204" pitchFamily="34" charset="0"/>
              </a:rPr>
              <a:t> вследствие модификационной изменчивости открывают путь для более широких поисков новых функций в форме адаптивных модификаций с последующим возникновением соответствующих генокопий, подхватываемых стабилизирующим отбором. </a:t>
            </a:r>
            <a:endParaRPr lang="en-US" altLang="ru-RU" sz="1600">
              <a:latin typeface="Arial" panose="020B0604020202020204" pitchFamily="34" charset="0"/>
            </a:endParaRPr>
          </a:p>
          <a:p>
            <a:pPr algn="just" eaLnBrk="1" hangingPunct="1">
              <a:spcBef>
                <a:spcPct val="0"/>
              </a:spcBef>
              <a:buFontTx/>
              <a:buAutoNum type="arabicPeriod"/>
            </a:pPr>
            <a:r>
              <a:rPr lang="ru-RU" altLang="ru-RU" sz="1600">
                <a:latin typeface="Arial" panose="020B0604020202020204" pitchFamily="34" charset="0"/>
              </a:rPr>
              <a:t>Еще одна тенденция в эволюции гена связана со </a:t>
            </a:r>
            <a:r>
              <a:rPr lang="ru-RU" altLang="ru-RU" sz="1600" i="1">
                <a:latin typeface="Arial" panose="020B0604020202020204" pitchFamily="34" charset="0"/>
              </a:rPr>
              <a:t>специализацией</a:t>
            </a:r>
            <a:r>
              <a:rPr lang="ru-RU" altLang="ru-RU" sz="1600">
                <a:latin typeface="Arial" panose="020B0604020202020204" pitchFamily="34" charset="0"/>
              </a:rPr>
              <a:t> и паразитизмом вирусов, т. е. максимальным использованием небольших молекул ДНК и РНК, повышающим их </a:t>
            </a:r>
            <a:r>
              <a:rPr lang="ru-RU" altLang="ru-RU" sz="1600" i="1">
                <a:latin typeface="Arial" panose="020B0604020202020204" pitchFamily="34" charset="0"/>
              </a:rPr>
              <a:t>информационную емкость</a:t>
            </a:r>
            <a:r>
              <a:rPr lang="ru-RU" altLang="ru-RU" sz="1600">
                <a:latin typeface="Arial" panose="020B0604020202020204" pitchFamily="34" charset="0"/>
              </a:rPr>
              <a:t>. Этим можно объяснить распространение перекрывающихся генов у вирусов. </a:t>
            </a:r>
          </a:p>
        </p:txBody>
      </p:sp>
    </p:spTree>
    <p:extLst>
      <p:ext uri="{BB962C8B-B14F-4D97-AF65-F5344CB8AC3E}">
        <p14:creationId xmlns:p14="http://schemas.microsoft.com/office/powerpoint/2010/main" val="421795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6"/>
          <p:cNvSpPr txBox="1">
            <a:spLocks noChangeArrowheads="1"/>
          </p:cNvSpPr>
          <p:nvPr/>
        </p:nvSpPr>
        <p:spPr bwMode="auto">
          <a:xfrm>
            <a:off x="7696200" y="1725613"/>
            <a:ext cx="73025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2100" b="1" i="1"/>
              <a:t>1962</a:t>
            </a:r>
          </a:p>
        </p:txBody>
      </p:sp>
      <p:sp>
        <p:nvSpPr>
          <p:cNvPr id="16387" name="Text Box 7"/>
          <p:cNvSpPr txBox="1">
            <a:spLocks noChangeArrowheads="1"/>
          </p:cNvSpPr>
          <p:nvPr/>
        </p:nvSpPr>
        <p:spPr bwMode="auto">
          <a:xfrm>
            <a:off x="419100" y="1195388"/>
            <a:ext cx="6667500" cy="147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500"/>
              <a:t>Zuckerkandl, E., and L. Pauling. </a:t>
            </a:r>
            <a:r>
              <a:rPr lang="ru-RU" altLang="ru-RU" sz="1500" b="1"/>
              <a:t>1962</a:t>
            </a:r>
            <a:r>
              <a:rPr lang="ru-RU" altLang="ru-RU" sz="1500"/>
              <a:t>. Molecular disease, evolution, and genic heterogeneity. Horizons in Biochemistry, Academic Press, New York, 189-225.</a:t>
            </a:r>
            <a:endParaRPr lang="en-US" altLang="ru-RU" sz="1500"/>
          </a:p>
          <a:p>
            <a:pPr eaLnBrk="1" hangingPunct="1">
              <a:spcBef>
                <a:spcPct val="0"/>
              </a:spcBef>
              <a:buFontTx/>
              <a:buNone/>
            </a:pPr>
            <a:endParaRPr lang="ru-RU" altLang="ru-RU" sz="1500"/>
          </a:p>
          <a:p>
            <a:pPr eaLnBrk="1" hangingPunct="1">
              <a:spcBef>
                <a:spcPct val="0"/>
              </a:spcBef>
              <a:buFontTx/>
              <a:buNone/>
            </a:pPr>
            <a:r>
              <a:rPr lang="ru-RU" altLang="ru-RU" sz="1500"/>
              <a:t>Zuckerkandl, E., and L. Pauling. </a:t>
            </a:r>
            <a:r>
              <a:rPr lang="ru-RU" altLang="ru-RU" sz="1500" b="1"/>
              <a:t>1965</a:t>
            </a:r>
            <a:r>
              <a:rPr lang="ru-RU" altLang="ru-RU" sz="1500"/>
              <a:t>. Evolutionary divergence and convergence</a:t>
            </a:r>
            <a:endParaRPr lang="en-US" altLang="ru-RU" sz="1500"/>
          </a:p>
          <a:p>
            <a:pPr eaLnBrk="1" hangingPunct="1">
              <a:spcBef>
                <a:spcPct val="0"/>
              </a:spcBef>
              <a:buFontTx/>
              <a:buNone/>
            </a:pPr>
            <a:r>
              <a:rPr lang="ru-RU" altLang="ru-RU" sz="1500"/>
              <a:t>in proteins. Evolving Genes and Proteins, Academic Press, New York, 97-166.</a:t>
            </a:r>
          </a:p>
          <a:p>
            <a:pPr eaLnBrk="1" hangingPunct="1">
              <a:spcBef>
                <a:spcPct val="0"/>
              </a:spcBef>
              <a:buFontTx/>
              <a:buNone/>
            </a:pPr>
            <a:endParaRPr lang="ru-RU" altLang="ru-RU" sz="1500"/>
          </a:p>
        </p:txBody>
      </p:sp>
      <p:pic>
        <p:nvPicPr>
          <p:cNvPr id="16388" name="Рисунок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6175" y="2979738"/>
            <a:ext cx="5835650"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65171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Рисунок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124744"/>
            <a:ext cx="5400600" cy="48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Прямоугольник 4"/>
          <p:cNvSpPr>
            <a:spLocks noChangeArrowheads="1"/>
          </p:cNvSpPr>
          <p:nvPr/>
        </p:nvSpPr>
        <p:spPr bwMode="auto">
          <a:xfrm>
            <a:off x="4021150" y="5445224"/>
            <a:ext cx="3910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de-DE" altLang="ru-RU" sz="1800" dirty="0">
                <a:solidFill>
                  <a:schemeClr val="bg1"/>
                </a:solidFill>
              </a:rPr>
              <a:t>Pauling </a:t>
            </a:r>
            <a:r>
              <a:rPr lang="de-DE" altLang="ru-RU" sz="1800" dirty="0" err="1">
                <a:solidFill>
                  <a:schemeClr val="bg1"/>
                </a:solidFill>
              </a:rPr>
              <a:t>and</a:t>
            </a:r>
            <a:r>
              <a:rPr lang="de-DE" altLang="ru-RU" sz="1800" dirty="0">
                <a:solidFill>
                  <a:schemeClr val="bg1"/>
                </a:solidFill>
              </a:rPr>
              <a:t> </a:t>
            </a:r>
            <a:r>
              <a:rPr lang="de-DE" altLang="ru-RU" sz="1800" dirty="0" err="1">
                <a:solidFill>
                  <a:schemeClr val="bg1"/>
                </a:solidFill>
              </a:rPr>
              <a:t>Zuckerkandl</a:t>
            </a:r>
            <a:r>
              <a:rPr lang="de-DE" altLang="ru-RU" sz="1800" dirty="0">
                <a:solidFill>
                  <a:schemeClr val="bg1"/>
                </a:solidFill>
              </a:rPr>
              <a:t> in Japan, 1986.</a:t>
            </a:r>
            <a:endParaRPr lang="ru-RU" altLang="ru-RU" sz="1800" dirty="0">
              <a:solidFill>
                <a:schemeClr val="bg1"/>
              </a:solidFill>
            </a:endParaRPr>
          </a:p>
        </p:txBody>
      </p:sp>
      <p:sp>
        <p:nvSpPr>
          <p:cNvPr id="18436" name="Прямоугольник 5"/>
          <p:cNvSpPr>
            <a:spLocks noChangeArrowheads="1"/>
          </p:cNvSpPr>
          <p:nvPr/>
        </p:nvSpPr>
        <p:spPr bwMode="auto">
          <a:xfrm>
            <a:off x="1403648" y="476672"/>
            <a:ext cx="66969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000" b="1" dirty="0">
                <a:effectLst>
                  <a:outerShdw blurRad="38100" dist="38100" dir="2700000" algn="tl">
                    <a:srgbClr val="000000">
                      <a:alpha val="43137"/>
                    </a:srgbClr>
                  </a:outerShdw>
                </a:effectLst>
              </a:rPr>
              <a:t>Emile </a:t>
            </a:r>
            <a:r>
              <a:rPr lang="en-US" altLang="ru-RU" sz="2000" b="1" dirty="0" err="1">
                <a:effectLst>
                  <a:outerShdw blurRad="38100" dist="38100" dir="2700000" algn="tl">
                    <a:srgbClr val="000000">
                      <a:alpha val="43137"/>
                    </a:srgbClr>
                  </a:outerShdw>
                </a:effectLst>
              </a:rPr>
              <a:t>Zuckerkandl</a:t>
            </a:r>
            <a:r>
              <a:rPr lang="en-US" altLang="ru-RU" sz="2000" b="1" dirty="0">
                <a:effectLst>
                  <a:outerShdw blurRad="38100" dist="38100" dir="2700000" algn="tl">
                    <a:srgbClr val="000000">
                      <a:alpha val="43137"/>
                    </a:srgbClr>
                  </a:outerShdw>
                </a:effectLst>
              </a:rPr>
              <a:t> (1922-2013) and Linus Pauling (1901-1994)</a:t>
            </a:r>
            <a:endParaRPr lang="ru-RU" altLang="ru-RU" sz="2000" b="1" dirty="0">
              <a:effectLst>
                <a:outerShdw blurRad="38100" dist="38100" dir="2700000" algn="tl">
                  <a:srgbClr val="000000">
                    <a:alpha val="43137"/>
                  </a:srgbClr>
                </a:outerShdw>
              </a:effectLst>
            </a:endParaRPr>
          </a:p>
        </p:txBody>
      </p:sp>
      <p:sp>
        <p:nvSpPr>
          <p:cNvPr id="3077" name="Rectangle 8"/>
          <p:cNvSpPr>
            <a:spLocks noChangeArrowheads="1"/>
          </p:cNvSpPr>
          <p:nvPr/>
        </p:nvSpPr>
        <p:spPr bwMode="auto">
          <a:xfrm>
            <a:off x="251520" y="2420888"/>
            <a:ext cx="288032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20000"/>
              </a:spcBef>
              <a:buFontTx/>
              <a:buChar char="•"/>
              <a:defRPr/>
            </a:pPr>
            <a:r>
              <a:rPr lang="ru-RU" altLang="ru-RU" sz="1600" dirty="0" smtClean="0">
                <a:latin typeface="Arial" panose="020B0604020202020204" pitchFamily="34" charset="0"/>
              </a:rPr>
              <a:t>Анализ аминокислотных последовательностей глобинов нескольких позвоночных</a:t>
            </a:r>
          </a:p>
          <a:p>
            <a:pPr algn="just" eaLnBrk="1" hangingPunct="1">
              <a:lnSpc>
                <a:spcPct val="100000"/>
              </a:lnSpc>
              <a:spcBef>
                <a:spcPct val="20000"/>
              </a:spcBef>
              <a:buFontTx/>
              <a:buChar char="•"/>
              <a:defRPr/>
            </a:pPr>
            <a:endParaRPr lang="ru-RU" altLang="ru-RU" sz="1600" dirty="0" smtClean="0">
              <a:latin typeface="Arial" panose="020B0604020202020204" pitchFamily="34" charset="0"/>
            </a:endParaRPr>
          </a:p>
          <a:p>
            <a:pPr algn="just" eaLnBrk="1" hangingPunct="1">
              <a:lnSpc>
                <a:spcPct val="100000"/>
              </a:lnSpc>
              <a:spcBef>
                <a:spcPct val="20000"/>
              </a:spcBef>
              <a:buFontTx/>
              <a:buChar char="•"/>
              <a:defRPr/>
            </a:pPr>
            <a:r>
              <a:rPr lang="ru-RU" altLang="ru-RU" sz="1600" dirty="0" smtClean="0">
                <a:latin typeface="Arial" panose="020B0604020202020204" pitchFamily="34" charset="0"/>
              </a:rPr>
              <a:t>Гипотеза </a:t>
            </a:r>
            <a:r>
              <a:rPr lang="ru-RU" altLang="ru-RU" sz="1600" b="1" dirty="0" smtClean="0">
                <a:latin typeface="Arial" panose="020B0604020202020204" pitchFamily="34" charset="0"/>
              </a:rPr>
              <a:t>молекулярных часов</a:t>
            </a:r>
          </a:p>
        </p:txBody>
      </p:sp>
    </p:spTree>
    <p:extLst>
      <p:ext uri="{BB962C8B-B14F-4D97-AF65-F5344CB8AC3E}">
        <p14:creationId xmlns:p14="http://schemas.microsoft.com/office/powerpoint/2010/main" val="1247053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globi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2163"/>
            <a:ext cx="2974975"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4" descr="globin ev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13" y="476250"/>
            <a:ext cx="4973637"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9" descr="alpha-and-beta-chai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349500"/>
            <a:ext cx="2335212"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5510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ytochr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388" y="0"/>
            <a:ext cx="5662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Cytochrome_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0"/>
            <a:ext cx="2303463"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4"/>
          <p:cNvSpPr>
            <a:spLocks noChangeArrowheads="1"/>
          </p:cNvSpPr>
          <p:nvPr/>
        </p:nvSpPr>
        <p:spPr bwMode="auto">
          <a:xfrm>
            <a:off x="0" y="2205038"/>
            <a:ext cx="4649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200">
                <a:latin typeface="Arial" panose="020B0604020202020204" pitchFamily="34" charset="0"/>
              </a:rPr>
              <a:t>Структура цитохрома С лошади в комплексе с гемом. </a:t>
            </a:r>
          </a:p>
          <a:p>
            <a:pPr eaLnBrk="1" hangingPunct="1">
              <a:spcBef>
                <a:spcPct val="0"/>
              </a:spcBef>
              <a:buFontTx/>
              <a:buNone/>
            </a:pPr>
            <a:r>
              <a:rPr lang="ru-RU" altLang="ru-RU" sz="1200">
                <a:latin typeface="Arial" panose="020B0604020202020204" pitchFamily="34" charset="0"/>
              </a:rPr>
              <a:t>(Гем – комплекс протопорфирина с двухвалентным железом.) </a:t>
            </a:r>
          </a:p>
        </p:txBody>
      </p:sp>
      <p:pic>
        <p:nvPicPr>
          <p:cNvPr id="21509" name="Picture 5" descr="1hrc-5cy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2924175"/>
            <a:ext cx="32766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Rectangle 6"/>
          <p:cNvSpPr>
            <a:spLocks noChangeArrowheads="1"/>
          </p:cNvSpPr>
          <p:nvPr/>
        </p:nvSpPr>
        <p:spPr bwMode="auto">
          <a:xfrm>
            <a:off x="0" y="6237288"/>
            <a:ext cx="42973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1200" b="1">
                <a:latin typeface="Arial" panose="020B0604020202020204" pitchFamily="34" charset="0"/>
              </a:rPr>
              <a:t>Выравнивание структур цитохрома C лошади и тунца</a:t>
            </a:r>
            <a:endParaRPr lang="ru-RU" altLang="ru-RU" sz="1200">
              <a:latin typeface="Arial" panose="020B0604020202020204" pitchFamily="34" charset="0"/>
            </a:endParaRPr>
          </a:p>
        </p:txBody>
      </p:sp>
      <p:sp>
        <p:nvSpPr>
          <p:cNvPr id="2" name="Прямоугольник 1"/>
          <p:cNvSpPr/>
          <p:nvPr/>
        </p:nvSpPr>
        <p:spPr>
          <a:xfrm>
            <a:off x="6948264" y="6453336"/>
            <a:ext cx="1838965" cy="276999"/>
          </a:xfrm>
          <a:prstGeom prst="rect">
            <a:avLst/>
          </a:prstGeom>
        </p:spPr>
        <p:txBody>
          <a:bodyPr wrap="none">
            <a:spAutoFit/>
          </a:bodyPr>
          <a:lstStyle/>
          <a:p>
            <a:r>
              <a:rPr lang="en-US" sz="1200" dirty="0">
                <a:solidFill>
                  <a:schemeClr val="tx1"/>
                </a:solidFill>
                <a:latin typeface="ArialMT"/>
              </a:rPr>
              <a:t>(Fitch, </a:t>
            </a:r>
            <a:r>
              <a:rPr lang="en-US" sz="1200" dirty="0" err="1">
                <a:solidFill>
                  <a:schemeClr val="tx1"/>
                </a:solidFill>
                <a:latin typeface="ArialMT"/>
              </a:rPr>
              <a:t>Margoliash</a:t>
            </a:r>
            <a:r>
              <a:rPr lang="en-US" sz="1200" dirty="0">
                <a:solidFill>
                  <a:schemeClr val="tx1"/>
                </a:solidFill>
                <a:latin typeface="ArialMT"/>
              </a:rPr>
              <a:t> 1967)</a:t>
            </a:r>
            <a:endParaRPr lang="ru-RU" sz="1200" dirty="0">
              <a:solidFill>
                <a:schemeClr val="tx1"/>
              </a:solidFill>
            </a:endParaRPr>
          </a:p>
        </p:txBody>
      </p:sp>
    </p:spTree>
    <p:extLst>
      <p:ext uri="{BB962C8B-B14F-4D97-AF65-F5344CB8AC3E}">
        <p14:creationId xmlns:p14="http://schemas.microsoft.com/office/powerpoint/2010/main" val="1826487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755650" y="1557338"/>
            <a:ext cx="77771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2400">
                <a:solidFill>
                  <a:srgbClr val="000099"/>
                </a:solidFill>
                <a:latin typeface="Arial" panose="020B0604020202020204" pitchFamily="34" charset="0"/>
              </a:rPr>
              <a:t>Новые гены и новые белки не могут возникать </a:t>
            </a:r>
            <a:r>
              <a:rPr lang="ru-RU" altLang="ru-RU" sz="2400" u="sng">
                <a:solidFill>
                  <a:srgbClr val="000099"/>
                </a:solidFill>
                <a:latin typeface="Arial" panose="020B0604020202020204" pitchFamily="34" charset="0"/>
              </a:rPr>
              <a:t>только</a:t>
            </a:r>
            <a:r>
              <a:rPr lang="ru-RU" altLang="ru-RU" sz="2400">
                <a:solidFill>
                  <a:srgbClr val="000099"/>
                </a:solidFill>
                <a:latin typeface="Arial" panose="020B0604020202020204" pitchFamily="34" charset="0"/>
              </a:rPr>
              <a:t> за счет замен оснований и аминокислотных остатков. </a:t>
            </a:r>
          </a:p>
        </p:txBody>
      </p:sp>
      <p:sp>
        <p:nvSpPr>
          <p:cNvPr id="23555" name="Rectangle 3"/>
          <p:cNvSpPr>
            <a:spLocks noChangeArrowheads="1"/>
          </p:cNvSpPr>
          <p:nvPr/>
        </p:nvSpPr>
        <p:spPr bwMode="auto">
          <a:xfrm>
            <a:off x="2700338" y="4149725"/>
            <a:ext cx="421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2400">
                <a:solidFill>
                  <a:srgbClr val="CC0000"/>
                </a:solidFill>
                <a:latin typeface="Arial" panose="020B0604020202020204" pitchFamily="34" charset="0"/>
              </a:rPr>
              <a:t>Как возникают новые гены? </a:t>
            </a:r>
          </a:p>
        </p:txBody>
      </p:sp>
    </p:spTree>
    <p:extLst>
      <p:ext uri="{BB962C8B-B14F-4D97-AF65-F5344CB8AC3E}">
        <p14:creationId xmlns:p14="http://schemas.microsoft.com/office/powerpoint/2010/main" val="1679299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0" descr="globini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655638"/>
            <a:ext cx="7343775" cy="55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709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827584" y="332656"/>
            <a:ext cx="7632848" cy="5567489"/>
          </a:xfrm>
          <a:prstGeom prst="rect">
            <a:avLst/>
          </a:prstGeom>
        </p:spPr>
      </p:pic>
      <p:sp>
        <p:nvSpPr>
          <p:cNvPr id="4" name="Прямоугольник 3"/>
          <p:cNvSpPr/>
          <p:nvPr/>
        </p:nvSpPr>
        <p:spPr>
          <a:xfrm>
            <a:off x="971600" y="6021288"/>
            <a:ext cx="7704856" cy="646331"/>
          </a:xfrm>
          <a:prstGeom prst="rect">
            <a:avLst/>
          </a:prstGeom>
        </p:spPr>
        <p:txBody>
          <a:bodyPr wrap="square">
            <a:spAutoFit/>
          </a:bodyPr>
          <a:lstStyle/>
          <a:p>
            <a:r>
              <a:rPr lang="ru-RU" dirty="0">
                <a:solidFill>
                  <a:schemeClr val="tx1"/>
                </a:solidFill>
              </a:rPr>
              <a:t>Художник — Натан </a:t>
            </a:r>
            <a:r>
              <a:rPr lang="ru-RU" dirty="0" err="1">
                <a:solidFill>
                  <a:schemeClr val="tx1"/>
                </a:solidFill>
              </a:rPr>
              <a:t>Шейнер</a:t>
            </a:r>
            <a:r>
              <a:rPr lang="ru-RU" dirty="0">
                <a:solidFill>
                  <a:schemeClr val="tx1"/>
                </a:solidFill>
              </a:rPr>
              <a:t> (</a:t>
            </a:r>
            <a:r>
              <a:rPr lang="en-US" dirty="0">
                <a:solidFill>
                  <a:schemeClr val="tx1"/>
                </a:solidFill>
              </a:rPr>
              <a:t>Nathan </a:t>
            </a:r>
            <a:r>
              <a:rPr lang="en-US" dirty="0" err="1">
                <a:solidFill>
                  <a:schemeClr val="tx1"/>
                </a:solidFill>
              </a:rPr>
              <a:t>Shaner</a:t>
            </a:r>
            <a:r>
              <a:rPr lang="en-US" dirty="0">
                <a:solidFill>
                  <a:schemeClr val="tx1"/>
                </a:solidFill>
              </a:rPr>
              <a:t>), </a:t>
            </a:r>
            <a:r>
              <a:rPr lang="ru-RU" dirty="0">
                <a:solidFill>
                  <a:schemeClr val="tx1"/>
                </a:solidFill>
              </a:rPr>
              <a:t>сотрудник лаборатории Роджера </a:t>
            </a:r>
            <a:r>
              <a:rPr lang="ru-RU" dirty="0" err="1" smtClean="0">
                <a:solidFill>
                  <a:schemeClr val="tx1"/>
                </a:solidFill>
              </a:rPr>
              <a:t>Тсьена</a:t>
            </a:r>
            <a:r>
              <a:rPr lang="ru-RU" dirty="0" smtClean="0">
                <a:solidFill>
                  <a:schemeClr val="tx1"/>
                </a:solidFill>
              </a:rPr>
              <a:t>, </a:t>
            </a:r>
            <a:r>
              <a:rPr lang="ru-RU" dirty="0">
                <a:solidFill>
                  <a:schemeClr val="tx1"/>
                </a:solidFill>
              </a:rPr>
              <a:t>фотограф — Пол </a:t>
            </a:r>
            <a:r>
              <a:rPr lang="ru-RU" dirty="0" err="1">
                <a:solidFill>
                  <a:schemeClr val="tx1"/>
                </a:solidFill>
              </a:rPr>
              <a:t>Штейнбах</a:t>
            </a:r>
            <a:r>
              <a:rPr lang="ru-RU" dirty="0">
                <a:solidFill>
                  <a:schemeClr val="tx1"/>
                </a:solidFill>
              </a:rPr>
              <a:t> (</a:t>
            </a:r>
            <a:r>
              <a:rPr lang="en-US" dirty="0">
                <a:solidFill>
                  <a:schemeClr val="tx1"/>
                </a:solidFill>
              </a:rPr>
              <a:t>Paul Steinbach</a:t>
            </a:r>
            <a:r>
              <a:rPr lang="en-US" dirty="0" smtClean="0">
                <a:solidFill>
                  <a:schemeClr val="tx1"/>
                </a:solidFill>
              </a:rPr>
              <a:t>)</a:t>
            </a:r>
            <a:r>
              <a:rPr lang="ru-RU" dirty="0" smtClean="0">
                <a:solidFill>
                  <a:schemeClr val="tx1"/>
                </a:solidFill>
              </a:rPr>
              <a:t>.</a:t>
            </a:r>
            <a:endParaRPr lang="ru-RU" dirty="0">
              <a:solidFill>
                <a:schemeClr val="tx1"/>
              </a:solidFill>
            </a:endParaRPr>
          </a:p>
        </p:txBody>
      </p:sp>
    </p:spTree>
    <p:extLst>
      <p:ext uri="{BB962C8B-B14F-4D97-AF65-F5344CB8AC3E}">
        <p14:creationId xmlns:p14="http://schemas.microsoft.com/office/powerpoint/2010/main" val="272667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1116013" y="260350"/>
            <a:ext cx="7704137" cy="2808288"/>
          </a:xfrm>
        </p:spPr>
        <p:txBody>
          <a:bodyPr/>
          <a:lstStyle/>
          <a:p>
            <a:pPr eaLnBrk="1" hangingPunct="1">
              <a:buFontTx/>
              <a:buNone/>
            </a:pPr>
            <a:r>
              <a:rPr lang="ru-RU" altLang="ru-RU" sz="1600" b="1" u="sng" smtClean="0"/>
              <a:t>Ортологи </a:t>
            </a:r>
            <a:r>
              <a:rPr lang="ru-RU" altLang="ru-RU" sz="1600" b="1" smtClean="0"/>
              <a:t> </a:t>
            </a:r>
            <a:r>
              <a:rPr lang="en-US" altLang="ru-RU" sz="1600" b="1" smtClean="0"/>
              <a:t> — </a:t>
            </a:r>
            <a:r>
              <a:rPr lang="ru-RU" altLang="ru-RU" sz="1600" b="1" smtClean="0"/>
              <a:t>последовательности, возникшие  из одного общего предшественника в процессе видообразования.  </a:t>
            </a:r>
          </a:p>
          <a:p>
            <a:pPr eaLnBrk="1" hangingPunct="1">
              <a:buFontTx/>
              <a:buNone/>
            </a:pPr>
            <a:r>
              <a:rPr lang="ru-RU" altLang="ru-RU" sz="1600" b="1" smtClean="0"/>
              <a:t>      Ортологи, как правило, имеют одну и ту же функцию </a:t>
            </a:r>
          </a:p>
          <a:p>
            <a:pPr eaLnBrk="1" hangingPunct="1">
              <a:buFontTx/>
              <a:buNone/>
            </a:pPr>
            <a:r>
              <a:rPr lang="ru-RU" altLang="ru-RU" sz="1600" b="1" u="sng" smtClean="0"/>
              <a:t>Паралоги </a:t>
            </a:r>
            <a:r>
              <a:rPr lang="ru-RU" altLang="ru-RU" sz="1600" b="1" smtClean="0"/>
              <a:t>  </a:t>
            </a:r>
            <a:r>
              <a:rPr lang="en-US" altLang="ru-RU" sz="1600" b="1" smtClean="0"/>
              <a:t>—</a:t>
            </a:r>
            <a:r>
              <a:rPr lang="ru-RU" altLang="ru-RU" sz="1600" b="1" smtClean="0"/>
              <a:t> последовательности, возникшие из одного общего предшественника  в результате дупликации одного гена в одном организме. </a:t>
            </a:r>
          </a:p>
          <a:p>
            <a:pPr eaLnBrk="1" hangingPunct="1">
              <a:buFontTx/>
              <a:buNone/>
            </a:pPr>
            <a:r>
              <a:rPr lang="ru-RU" altLang="ru-RU" sz="1600" b="1" smtClean="0"/>
              <a:t>      Паралоги, как правило</a:t>
            </a:r>
            <a:r>
              <a:rPr lang="en-US" altLang="ru-RU" sz="1600" b="1" smtClean="0"/>
              <a:t>,</a:t>
            </a:r>
            <a:r>
              <a:rPr lang="ru-RU" altLang="ru-RU" sz="1600" b="1" smtClean="0"/>
              <a:t> приобретают другие функции.</a:t>
            </a:r>
          </a:p>
        </p:txBody>
      </p:sp>
      <p:pic>
        <p:nvPicPr>
          <p:cNvPr id="25603" name="Picture 3" descr="orthologs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420938"/>
            <a:ext cx="615632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3025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descr="Газетная бумага"/>
          <p:cNvSpPr>
            <a:spLocks noChangeArrowheads="1"/>
          </p:cNvSpPr>
          <p:nvPr/>
        </p:nvSpPr>
        <p:spPr bwMode="auto">
          <a:xfrm>
            <a:off x="1143000" y="857250"/>
            <a:ext cx="6858000" cy="5143500"/>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2"/>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endParaRPr lang="ru-RU" altLang="ru-RU" sz="1350" smtClean="0"/>
          </a:p>
        </p:txBody>
      </p:sp>
      <p:sp>
        <p:nvSpPr>
          <p:cNvPr id="27651" name="Text Box 3"/>
          <p:cNvSpPr txBox="1">
            <a:spLocks noChangeArrowheads="1"/>
          </p:cNvSpPr>
          <p:nvPr/>
        </p:nvSpPr>
        <p:spPr bwMode="auto">
          <a:xfrm>
            <a:off x="1817688" y="1052513"/>
            <a:ext cx="5621337"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2100" b="1">
                <a:solidFill>
                  <a:schemeClr val="accent2"/>
                </a:solidFill>
                <a:latin typeface="Times New Roman" panose="02020603050405020304" pitchFamily="18" charset="0"/>
              </a:rPr>
              <a:t>Семейство  генов </a:t>
            </a:r>
            <a:r>
              <a:rPr lang="en-US" altLang="ru-RU" sz="2100" b="1" i="1">
                <a:solidFill>
                  <a:schemeClr val="accent2"/>
                </a:solidFill>
                <a:latin typeface="Times New Roman" panose="02020603050405020304" pitchFamily="18" charset="0"/>
              </a:rPr>
              <a:t>nxf</a:t>
            </a:r>
            <a:r>
              <a:rPr lang="en-US" altLang="ru-RU" sz="2100" b="1">
                <a:solidFill>
                  <a:schemeClr val="accent2"/>
                </a:solidFill>
                <a:latin typeface="Times New Roman" panose="02020603050405020304" pitchFamily="18" charset="0"/>
              </a:rPr>
              <a:t> – </a:t>
            </a:r>
            <a:r>
              <a:rPr lang="en-US" altLang="ru-RU" sz="2100" b="1" u="sng">
                <a:solidFill>
                  <a:schemeClr val="accent2"/>
                </a:solidFill>
                <a:latin typeface="Times New Roman" panose="02020603050405020304" pitchFamily="18" charset="0"/>
              </a:rPr>
              <a:t>N</a:t>
            </a:r>
            <a:r>
              <a:rPr lang="en-US" altLang="ru-RU" sz="2100" b="1">
                <a:solidFill>
                  <a:schemeClr val="accent2"/>
                </a:solidFill>
                <a:latin typeface="Times New Roman" panose="02020603050405020304" pitchFamily="18" charset="0"/>
              </a:rPr>
              <a:t>uclear e</a:t>
            </a:r>
            <a:r>
              <a:rPr lang="en-US" altLang="ru-RU" sz="2100" b="1" u="sng">
                <a:solidFill>
                  <a:schemeClr val="accent2"/>
                </a:solidFill>
                <a:latin typeface="Times New Roman" panose="02020603050405020304" pitchFamily="18" charset="0"/>
              </a:rPr>
              <a:t>X</a:t>
            </a:r>
            <a:r>
              <a:rPr lang="en-US" altLang="ru-RU" sz="2100" b="1">
                <a:solidFill>
                  <a:schemeClr val="accent2"/>
                </a:solidFill>
                <a:latin typeface="Times New Roman" panose="02020603050405020304" pitchFamily="18" charset="0"/>
              </a:rPr>
              <a:t>port </a:t>
            </a:r>
            <a:r>
              <a:rPr lang="en-US" altLang="ru-RU" sz="2100" b="1" u="sng">
                <a:solidFill>
                  <a:schemeClr val="accent2"/>
                </a:solidFill>
                <a:latin typeface="Times New Roman" panose="02020603050405020304" pitchFamily="18" charset="0"/>
              </a:rPr>
              <a:t>F</a:t>
            </a:r>
            <a:r>
              <a:rPr lang="en-US" altLang="ru-RU" sz="2100" b="1">
                <a:solidFill>
                  <a:schemeClr val="accent2"/>
                </a:solidFill>
                <a:latin typeface="Times New Roman" panose="02020603050405020304" pitchFamily="18" charset="0"/>
              </a:rPr>
              <a:t>actor</a:t>
            </a:r>
            <a:endParaRPr lang="ru-RU" altLang="ru-RU" sz="2100" b="1">
              <a:solidFill>
                <a:schemeClr val="accent2"/>
              </a:solidFill>
              <a:latin typeface="Times New Roman" panose="02020603050405020304" pitchFamily="18" charset="0"/>
            </a:endParaRPr>
          </a:p>
        </p:txBody>
      </p:sp>
      <p:sp>
        <p:nvSpPr>
          <p:cNvPr id="27652" name="Text Box 4"/>
          <p:cNvSpPr txBox="1">
            <a:spLocks noChangeArrowheads="1"/>
          </p:cNvSpPr>
          <p:nvPr/>
        </p:nvSpPr>
        <p:spPr bwMode="auto">
          <a:xfrm>
            <a:off x="1655763" y="1592263"/>
            <a:ext cx="164147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100" b="1" i="1">
                <a:solidFill>
                  <a:schemeClr val="accent2"/>
                </a:solidFill>
                <a:latin typeface="Courier New" panose="02070309020205020404" pitchFamily="49" charset="0"/>
              </a:rPr>
              <a:t>H.sapiens</a:t>
            </a:r>
            <a:endParaRPr lang="ru-RU" altLang="ru-RU" sz="2100" b="1" i="1">
              <a:solidFill>
                <a:schemeClr val="accent2"/>
              </a:solidFill>
              <a:latin typeface="Courier New" panose="02070309020205020404" pitchFamily="49" charset="0"/>
            </a:endParaRPr>
          </a:p>
        </p:txBody>
      </p:sp>
      <p:sp>
        <p:nvSpPr>
          <p:cNvPr id="27653" name="Text Box 5"/>
          <p:cNvSpPr txBox="1">
            <a:spLocks noChangeArrowheads="1"/>
          </p:cNvSpPr>
          <p:nvPr/>
        </p:nvSpPr>
        <p:spPr bwMode="auto">
          <a:xfrm>
            <a:off x="1493838" y="2132013"/>
            <a:ext cx="27495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i="1">
                <a:solidFill>
                  <a:srgbClr val="FF3300"/>
                </a:solidFill>
                <a:latin typeface="Times New Roman" panose="02020603050405020304" pitchFamily="18" charset="0"/>
              </a:rPr>
              <a:t>Hs nxf1</a:t>
            </a:r>
            <a:r>
              <a:rPr lang="en-US" altLang="ru-RU" sz="1800" b="1" i="1">
                <a:solidFill>
                  <a:schemeClr val="accent2"/>
                </a:solidFill>
                <a:latin typeface="Times New Roman" panose="02020603050405020304" pitchFamily="18" charset="0"/>
              </a:rPr>
              <a:t> =  </a:t>
            </a:r>
            <a:r>
              <a:rPr lang="en-US" altLang="ru-RU" sz="2100" b="1" i="1">
                <a:solidFill>
                  <a:srgbClr val="FF6600"/>
                </a:solidFill>
                <a:latin typeface="Times New Roman" panose="02020603050405020304" pitchFamily="18" charset="0"/>
              </a:rPr>
              <a:t>Tap</a:t>
            </a:r>
            <a:r>
              <a:rPr lang="ru-RU" altLang="ru-RU" sz="2100" b="1" i="1">
                <a:solidFill>
                  <a:srgbClr val="FF6600"/>
                </a:solidFill>
                <a:latin typeface="Times New Roman" panose="02020603050405020304" pitchFamily="18" charset="0"/>
              </a:rPr>
              <a:t> – </a:t>
            </a:r>
            <a:r>
              <a:rPr lang="ru-RU" altLang="ru-RU" sz="2100" b="1">
                <a:solidFill>
                  <a:schemeClr val="accent2"/>
                </a:solidFill>
                <a:latin typeface="Times New Roman" panose="02020603050405020304" pitchFamily="18" charset="0"/>
              </a:rPr>
              <a:t>в хр.11</a:t>
            </a:r>
            <a:endParaRPr lang="en-US" altLang="ru-RU" sz="2100" b="1">
              <a:solidFill>
                <a:schemeClr val="accent2"/>
              </a:solidFill>
              <a:latin typeface="Times New Roman" panose="02020603050405020304" pitchFamily="18" charset="0"/>
            </a:endParaRPr>
          </a:p>
          <a:p>
            <a:pPr eaLnBrk="1" hangingPunct="1">
              <a:spcBef>
                <a:spcPct val="0"/>
              </a:spcBef>
              <a:buFontTx/>
              <a:buNone/>
            </a:pPr>
            <a:r>
              <a:rPr lang="en-US" altLang="ru-RU" sz="1800" b="1" i="1">
                <a:solidFill>
                  <a:schemeClr val="accent2"/>
                </a:solidFill>
                <a:latin typeface="Times New Roman" panose="02020603050405020304" pitchFamily="18" charset="0"/>
              </a:rPr>
              <a:t>Hs nsf2</a:t>
            </a:r>
          </a:p>
          <a:p>
            <a:pPr eaLnBrk="1" hangingPunct="1">
              <a:spcBef>
                <a:spcPct val="0"/>
              </a:spcBef>
              <a:buFontTx/>
              <a:buNone/>
            </a:pPr>
            <a:r>
              <a:rPr lang="en-US" altLang="ru-RU" sz="1800" b="1" i="1">
                <a:solidFill>
                  <a:schemeClr val="accent2"/>
                </a:solidFill>
                <a:latin typeface="Times New Roman" panose="02020603050405020304" pitchFamily="18" charset="0"/>
              </a:rPr>
              <a:t>Hs nxf3</a:t>
            </a:r>
            <a:endParaRPr lang="en-US" altLang="ru-RU" sz="1800" b="1">
              <a:solidFill>
                <a:schemeClr val="accent2"/>
              </a:solidFill>
              <a:latin typeface="Times New Roman" panose="02020603050405020304" pitchFamily="18" charset="0"/>
            </a:endParaRPr>
          </a:p>
          <a:p>
            <a:pPr eaLnBrk="1" hangingPunct="1">
              <a:spcBef>
                <a:spcPct val="0"/>
              </a:spcBef>
              <a:buFontTx/>
              <a:buNone/>
            </a:pPr>
            <a:r>
              <a:rPr lang="en-US" altLang="ru-RU" sz="1800" b="1" i="1">
                <a:solidFill>
                  <a:srgbClr val="9900CC"/>
                </a:solidFill>
                <a:latin typeface="Times New Roman" panose="02020603050405020304" pitchFamily="18" charset="0"/>
              </a:rPr>
              <a:t>Hs nxf4 </a:t>
            </a:r>
            <a:r>
              <a:rPr lang="ru-RU" altLang="ru-RU" sz="1800" b="1" i="1">
                <a:solidFill>
                  <a:srgbClr val="9900CC"/>
                </a:solidFill>
                <a:latin typeface="Times New Roman" panose="02020603050405020304" pitchFamily="18" charset="0"/>
              </a:rPr>
              <a:t>-     </a:t>
            </a:r>
          </a:p>
          <a:p>
            <a:pPr eaLnBrk="1" hangingPunct="1">
              <a:spcBef>
                <a:spcPct val="0"/>
              </a:spcBef>
              <a:buFontTx/>
              <a:buNone/>
            </a:pPr>
            <a:r>
              <a:rPr lang="en-US" altLang="ru-RU" sz="1800" b="1" i="1">
                <a:solidFill>
                  <a:schemeClr val="accent2"/>
                </a:solidFill>
                <a:latin typeface="Times New Roman" panose="02020603050405020304" pitchFamily="18" charset="0"/>
              </a:rPr>
              <a:t>Hs nxf5</a:t>
            </a:r>
          </a:p>
          <a:p>
            <a:pPr eaLnBrk="1" hangingPunct="1">
              <a:spcBef>
                <a:spcPct val="0"/>
              </a:spcBef>
              <a:buFontTx/>
              <a:buNone/>
            </a:pPr>
            <a:r>
              <a:rPr lang="en-US" altLang="ru-RU" sz="1800" b="1" i="1">
                <a:solidFill>
                  <a:srgbClr val="9900CC"/>
                </a:solidFill>
                <a:latin typeface="Times New Roman" panose="02020603050405020304" pitchFamily="18" charset="0"/>
              </a:rPr>
              <a:t>Hs nxf6 – </a:t>
            </a:r>
            <a:r>
              <a:rPr lang="ru-RU" altLang="ru-RU" sz="1800" b="1">
                <a:solidFill>
                  <a:srgbClr val="9900CC"/>
                </a:solidFill>
                <a:latin typeface="Times New Roman" panose="02020603050405020304" pitchFamily="18" charset="0"/>
              </a:rPr>
              <a:t> хр.19</a:t>
            </a:r>
          </a:p>
        </p:txBody>
      </p:sp>
      <p:sp>
        <p:nvSpPr>
          <p:cNvPr id="16390" name="AutoShape 6"/>
          <p:cNvSpPr>
            <a:spLocks/>
          </p:cNvSpPr>
          <p:nvPr/>
        </p:nvSpPr>
        <p:spPr bwMode="auto">
          <a:xfrm>
            <a:off x="2411413" y="2563813"/>
            <a:ext cx="285750" cy="971550"/>
          </a:xfrm>
          <a:prstGeom prst="rightBrace">
            <a:avLst>
              <a:gd name="adj1" fmla="val 28333"/>
              <a:gd name="adj2" fmla="val 50000"/>
            </a:avLst>
          </a:prstGeom>
          <a:noFill/>
          <a:ln w="381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endParaRPr lang="ru-RU" altLang="ru-RU" sz="1350" smtClean="0"/>
          </a:p>
        </p:txBody>
      </p:sp>
      <p:sp>
        <p:nvSpPr>
          <p:cNvPr id="27655" name="Text Box 7"/>
          <p:cNvSpPr txBox="1">
            <a:spLocks noChangeArrowheads="1"/>
          </p:cNvSpPr>
          <p:nvPr/>
        </p:nvSpPr>
        <p:spPr bwMode="auto">
          <a:xfrm>
            <a:off x="2778125" y="2847975"/>
            <a:ext cx="17081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b="1">
                <a:solidFill>
                  <a:schemeClr val="accent2"/>
                </a:solidFill>
                <a:latin typeface="Times New Roman" panose="02020603050405020304" pitchFamily="18" charset="0"/>
              </a:rPr>
              <a:t>в Х-хромосоме</a:t>
            </a:r>
          </a:p>
        </p:txBody>
      </p:sp>
      <p:sp>
        <p:nvSpPr>
          <p:cNvPr id="27656" name="Text Box 8"/>
          <p:cNvSpPr txBox="1">
            <a:spLocks noChangeArrowheads="1"/>
          </p:cNvSpPr>
          <p:nvPr/>
        </p:nvSpPr>
        <p:spPr bwMode="auto">
          <a:xfrm>
            <a:off x="5057775" y="1646238"/>
            <a:ext cx="245110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100" b="1" i="1">
                <a:solidFill>
                  <a:srgbClr val="008080"/>
                </a:solidFill>
                <a:latin typeface="Courier New" panose="02070309020205020404" pitchFamily="49" charset="0"/>
              </a:rPr>
              <a:t>D.melanogaster</a:t>
            </a:r>
            <a:endParaRPr lang="ru-RU" altLang="ru-RU" sz="2100" b="1" i="1">
              <a:solidFill>
                <a:srgbClr val="008080"/>
              </a:solidFill>
              <a:latin typeface="Courier New" panose="02070309020205020404" pitchFamily="49" charset="0"/>
            </a:endParaRPr>
          </a:p>
        </p:txBody>
      </p:sp>
      <p:sp>
        <p:nvSpPr>
          <p:cNvPr id="27657" name="Text Box 9"/>
          <p:cNvSpPr txBox="1">
            <a:spLocks noChangeArrowheads="1"/>
          </p:cNvSpPr>
          <p:nvPr/>
        </p:nvSpPr>
        <p:spPr bwMode="auto">
          <a:xfrm>
            <a:off x="4692650" y="2025650"/>
            <a:ext cx="3397250" cy="124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i="1">
                <a:solidFill>
                  <a:srgbClr val="FF3300"/>
                </a:solidFill>
                <a:latin typeface="Times New Roman" panose="02020603050405020304" pitchFamily="18" charset="0"/>
              </a:rPr>
              <a:t>Dm nxf1</a:t>
            </a:r>
            <a:r>
              <a:rPr lang="en-US" altLang="ru-RU" sz="1800" b="1" i="1">
                <a:solidFill>
                  <a:srgbClr val="008080"/>
                </a:solidFill>
                <a:latin typeface="Times New Roman" panose="02020603050405020304" pitchFamily="18" charset="0"/>
              </a:rPr>
              <a:t> =</a:t>
            </a:r>
            <a:r>
              <a:rPr lang="en-US" altLang="ru-RU" sz="1800" b="1" i="1">
                <a:solidFill>
                  <a:srgbClr val="FF6600"/>
                </a:solidFill>
                <a:latin typeface="Times New Roman" panose="02020603050405020304" pitchFamily="18" charset="0"/>
              </a:rPr>
              <a:t> </a:t>
            </a:r>
            <a:r>
              <a:rPr lang="en-US" altLang="ru-RU" sz="2100" b="1" i="1">
                <a:solidFill>
                  <a:srgbClr val="FF6600"/>
                </a:solidFill>
                <a:latin typeface="Times New Roman" panose="02020603050405020304" pitchFamily="18" charset="0"/>
              </a:rPr>
              <a:t>sbr </a:t>
            </a:r>
            <a:r>
              <a:rPr lang="en-US" altLang="ru-RU" sz="1800" b="1" i="1">
                <a:solidFill>
                  <a:srgbClr val="FF6600"/>
                </a:solidFill>
                <a:latin typeface="Times New Roman" panose="02020603050405020304" pitchFamily="18" charset="0"/>
              </a:rPr>
              <a:t> </a:t>
            </a:r>
            <a:r>
              <a:rPr lang="en-US" altLang="ru-RU" sz="1800" b="1" i="1">
                <a:solidFill>
                  <a:srgbClr val="008080"/>
                </a:solidFill>
                <a:latin typeface="Times New Roman" panose="02020603050405020304" pitchFamily="18" charset="0"/>
              </a:rPr>
              <a:t>- </a:t>
            </a:r>
            <a:r>
              <a:rPr lang="ru-RU" altLang="ru-RU" sz="1800" b="1">
                <a:solidFill>
                  <a:srgbClr val="008080"/>
                </a:solidFill>
                <a:latin typeface="Times New Roman" panose="02020603050405020304" pitchFamily="18" charset="0"/>
              </a:rPr>
              <a:t>в Х-хромосоме</a:t>
            </a:r>
            <a:endParaRPr lang="en-US" altLang="ru-RU" sz="1800" b="1">
              <a:solidFill>
                <a:srgbClr val="008080"/>
              </a:solidFill>
              <a:latin typeface="Times New Roman" panose="02020603050405020304" pitchFamily="18" charset="0"/>
            </a:endParaRPr>
          </a:p>
          <a:p>
            <a:pPr eaLnBrk="1" hangingPunct="1">
              <a:spcBef>
                <a:spcPct val="0"/>
              </a:spcBef>
              <a:buFontTx/>
              <a:buNone/>
            </a:pPr>
            <a:r>
              <a:rPr lang="en-US" altLang="ru-RU" sz="1800" b="1" i="1">
                <a:solidFill>
                  <a:srgbClr val="008080"/>
                </a:solidFill>
                <a:latin typeface="Times New Roman" panose="02020603050405020304" pitchFamily="18" charset="0"/>
              </a:rPr>
              <a:t>Dm nxf2</a:t>
            </a:r>
          </a:p>
          <a:p>
            <a:pPr eaLnBrk="1" hangingPunct="1">
              <a:spcBef>
                <a:spcPct val="0"/>
              </a:spcBef>
              <a:buFontTx/>
              <a:buNone/>
            </a:pPr>
            <a:r>
              <a:rPr lang="en-US" altLang="ru-RU" sz="1800" b="1" i="1">
                <a:solidFill>
                  <a:srgbClr val="008080"/>
                </a:solidFill>
                <a:latin typeface="Times New Roman" panose="02020603050405020304" pitchFamily="18" charset="0"/>
              </a:rPr>
              <a:t>Dm nxf3</a:t>
            </a:r>
          </a:p>
          <a:p>
            <a:pPr eaLnBrk="1" hangingPunct="1">
              <a:spcBef>
                <a:spcPct val="0"/>
              </a:spcBef>
              <a:buFontTx/>
              <a:buNone/>
            </a:pPr>
            <a:r>
              <a:rPr lang="en-US" altLang="ru-RU" sz="1800" b="1" i="1">
                <a:solidFill>
                  <a:schemeClr val="folHlink"/>
                </a:solidFill>
                <a:latin typeface="Times New Roman" panose="02020603050405020304" pitchFamily="18" charset="0"/>
              </a:rPr>
              <a:t>Dm nxf4</a:t>
            </a:r>
            <a:r>
              <a:rPr lang="en-US" altLang="ru-RU" sz="1800" b="1" i="1">
                <a:solidFill>
                  <a:srgbClr val="008080"/>
                </a:solidFill>
                <a:latin typeface="Times New Roman" panose="02020603050405020304" pitchFamily="18" charset="0"/>
              </a:rPr>
              <a:t>  </a:t>
            </a:r>
            <a:r>
              <a:rPr lang="en-US" altLang="ru-RU" sz="1800" b="1" i="1">
                <a:solidFill>
                  <a:schemeClr val="folHlink"/>
                </a:solidFill>
                <a:latin typeface="Times New Roman" panose="02020603050405020304" pitchFamily="18" charset="0"/>
              </a:rPr>
              <a:t>- </a:t>
            </a:r>
            <a:r>
              <a:rPr lang="en-US" altLang="ru-RU" sz="1800" b="1">
                <a:solidFill>
                  <a:schemeClr val="folHlink"/>
                </a:solidFill>
                <a:latin typeface="Times New Roman" panose="02020603050405020304" pitchFamily="18" charset="0"/>
              </a:rPr>
              <a:t>3R</a:t>
            </a:r>
            <a:endParaRPr lang="ru-RU" altLang="ru-RU" sz="1800" b="1">
              <a:solidFill>
                <a:schemeClr val="folHlink"/>
              </a:solidFill>
              <a:latin typeface="Times New Roman" panose="02020603050405020304" pitchFamily="18" charset="0"/>
            </a:endParaRPr>
          </a:p>
        </p:txBody>
      </p:sp>
      <p:sp>
        <p:nvSpPr>
          <p:cNvPr id="16394" name="AutoShape 10"/>
          <p:cNvSpPr>
            <a:spLocks/>
          </p:cNvSpPr>
          <p:nvPr/>
        </p:nvSpPr>
        <p:spPr bwMode="auto">
          <a:xfrm>
            <a:off x="5707063" y="2457450"/>
            <a:ext cx="171450" cy="400050"/>
          </a:xfrm>
          <a:prstGeom prst="rightBrace">
            <a:avLst>
              <a:gd name="adj1" fmla="val 19444"/>
              <a:gd name="adj2" fmla="val 50000"/>
            </a:avLst>
          </a:prstGeom>
          <a:noFill/>
          <a:ln w="38100">
            <a:solidFill>
              <a:srgbClr val="008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endParaRPr lang="ru-RU" altLang="ru-RU" sz="1350" smtClean="0"/>
          </a:p>
        </p:txBody>
      </p:sp>
      <p:sp>
        <p:nvSpPr>
          <p:cNvPr id="27659" name="Text Box 11"/>
          <p:cNvSpPr txBox="1">
            <a:spLocks noChangeArrowheads="1"/>
          </p:cNvSpPr>
          <p:nvPr/>
        </p:nvSpPr>
        <p:spPr bwMode="auto">
          <a:xfrm>
            <a:off x="6084888" y="2457450"/>
            <a:ext cx="7032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b="1">
                <a:solidFill>
                  <a:srgbClr val="008080"/>
                </a:solidFill>
                <a:latin typeface="Times New Roman" panose="02020603050405020304" pitchFamily="18" charset="0"/>
              </a:rPr>
              <a:t>3</a:t>
            </a:r>
            <a:r>
              <a:rPr lang="en-US" altLang="ru-RU" sz="1800" b="1">
                <a:solidFill>
                  <a:srgbClr val="008080"/>
                </a:solidFill>
                <a:latin typeface="Times New Roman" panose="02020603050405020304" pitchFamily="18" charset="0"/>
              </a:rPr>
              <a:t>L</a:t>
            </a:r>
            <a:endParaRPr lang="ru-RU" altLang="ru-RU" sz="1800" b="1">
              <a:solidFill>
                <a:srgbClr val="008080"/>
              </a:solidFill>
              <a:latin typeface="Times New Roman" panose="02020603050405020304" pitchFamily="18" charset="0"/>
            </a:endParaRPr>
          </a:p>
        </p:txBody>
      </p:sp>
      <p:sp>
        <p:nvSpPr>
          <p:cNvPr id="27660" name="Text Box 12"/>
          <p:cNvSpPr txBox="1">
            <a:spLocks noChangeArrowheads="1"/>
          </p:cNvSpPr>
          <p:nvPr/>
        </p:nvSpPr>
        <p:spPr bwMode="auto">
          <a:xfrm>
            <a:off x="1925638" y="4076700"/>
            <a:ext cx="180340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100" b="1" i="1">
                <a:solidFill>
                  <a:srgbClr val="990033"/>
                </a:solidFill>
                <a:latin typeface="Courier New" panose="02070309020205020404" pitchFamily="49" charset="0"/>
              </a:rPr>
              <a:t>M.musculus</a:t>
            </a:r>
            <a:endParaRPr lang="ru-RU" altLang="ru-RU" sz="2100" b="1" i="1">
              <a:solidFill>
                <a:srgbClr val="990033"/>
              </a:solidFill>
              <a:latin typeface="Courier New" panose="02070309020205020404" pitchFamily="49" charset="0"/>
            </a:endParaRPr>
          </a:p>
        </p:txBody>
      </p:sp>
      <p:sp>
        <p:nvSpPr>
          <p:cNvPr id="27661" name="Text Box 13"/>
          <p:cNvSpPr txBox="1">
            <a:spLocks noChangeArrowheads="1"/>
          </p:cNvSpPr>
          <p:nvPr/>
        </p:nvSpPr>
        <p:spPr bwMode="auto">
          <a:xfrm>
            <a:off x="1493838" y="4508500"/>
            <a:ext cx="10636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i="1">
                <a:solidFill>
                  <a:srgbClr val="FF3300"/>
                </a:solidFill>
                <a:latin typeface="Times New Roman" panose="02020603050405020304" pitchFamily="18" charset="0"/>
              </a:rPr>
              <a:t>Mm nxf1</a:t>
            </a:r>
          </a:p>
          <a:p>
            <a:pPr eaLnBrk="1" hangingPunct="1">
              <a:spcBef>
                <a:spcPct val="0"/>
              </a:spcBef>
              <a:buFontTx/>
              <a:buNone/>
            </a:pPr>
            <a:r>
              <a:rPr lang="en-US" altLang="ru-RU" sz="1800" b="1" i="1">
                <a:solidFill>
                  <a:srgbClr val="990033"/>
                </a:solidFill>
                <a:latin typeface="Times New Roman" panose="02020603050405020304" pitchFamily="18" charset="0"/>
              </a:rPr>
              <a:t>Mm nxf2</a:t>
            </a:r>
          </a:p>
          <a:p>
            <a:pPr eaLnBrk="1" hangingPunct="1">
              <a:spcBef>
                <a:spcPct val="0"/>
              </a:spcBef>
              <a:buFontTx/>
              <a:buNone/>
            </a:pPr>
            <a:r>
              <a:rPr lang="en-US" altLang="ru-RU" sz="1800" b="1" i="1">
                <a:solidFill>
                  <a:srgbClr val="990033"/>
                </a:solidFill>
                <a:latin typeface="Times New Roman" panose="02020603050405020304" pitchFamily="18" charset="0"/>
              </a:rPr>
              <a:t>Mm nxf3</a:t>
            </a:r>
          </a:p>
          <a:p>
            <a:pPr eaLnBrk="1" hangingPunct="1">
              <a:spcBef>
                <a:spcPct val="0"/>
              </a:spcBef>
              <a:buFontTx/>
              <a:buNone/>
            </a:pPr>
            <a:r>
              <a:rPr lang="en-US" altLang="ru-RU" sz="1800" b="1" i="1">
                <a:solidFill>
                  <a:srgbClr val="990033"/>
                </a:solidFill>
                <a:latin typeface="Times New Roman" panose="02020603050405020304" pitchFamily="18" charset="0"/>
              </a:rPr>
              <a:t>Mm nxf7</a:t>
            </a:r>
            <a:endParaRPr lang="ru-RU" altLang="ru-RU" sz="1800" b="1" i="1">
              <a:solidFill>
                <a:srgbClr val="990033"/>
              </a:solidFill>
              <a:latin typeface="Times New Roman" panose="02020603050405020304" pitchFamily="18" charset="0"/>
            </a:endParaRPr>
          </a:p>
        </p:txBody>
      </p:sp>
      <p:sp>
        <p:nvSpPr>
          <p:cNvPr id="16398" name="AutoShape 14"/>
          <p:cNvSpPr>
            <a:spLocks/>
          </p:cNvSpPr>
          <p:nvPr/>
        </p:nvSpPr>
        <p:spPr bwMode="auto">
          <a:xfrm>
            <a:off x="2573338" y="4941888"/>
            <a:ext cx="161925" cy="377825"/>
          </a:xfrm>
          <a:prstGeom prst="rightBrace">
            <a:avLst>
              <a:gd name="adj1" fmla="val 19485"/>
              <a:gd name="adj2" fmla="val 50000"/>
            </a:avLst>
          </a:prstGeom>
          <a:noFill/>
          <a:ln w="28575">
            <a:solidFill>
              <a:srgbClr val="99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defRPr/>
            </a:pPr>
            <a:endParaRPr lang="ru-RU" altLang="ru-RU" sz="1350" smtClean="0">
              <a:solidFill>
                <a:srgbClr val="990033"/>
              </a:solidFill>
            </a:endParaRPr>
          </a:p>
        </p:txBody>
      </p:sp>
      <p:sp>
        <p:nvSpPr>
          <p:cNvPr id="27663" name="Text Box 15"/>
          <p:cNvSpPr txBox="1">
            <a:spLocks noChangeArrowheads="1"/>
          </p:cNvSpPr>
          <p:nvPr/>
        </p:nvSpPr>
        <p:spPr bwMode="auto">
          <a:xfrm>
            <a:off x="2797175" y="4949825"/>
            <a:ext cx="164941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a:solidFill>
                  <a:srgbClr val="990033"/>
                </a:solidFill>
              </a:rPr>
              <a:t>в Х-хромосоме</a:t>
            </a:r>
          </a:p>
        </p:txBody>
      </p:sp>
      <p:sp>
        <p:nvSpPr>
          <p:cNvPr id="27664" name="Text Box 16"/>
          <p:cNvSpPr txBox="1">
            <a:spLocks noChangeArrowheads="1"/>
          </p:cNvSpPr>
          <p:nvPr/>
        </p:nvSpPr>
        <p:spPr bwMode="auto">
          <a:xfrm>
            <a:off x="2789238" y="4564063"/>
            <a:ext cx="16287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1800">
                <a:solidFill>
                  <a:srgbClr val="990033"/>
                </a:solidFill>
              </a:rPr>
              <a:t>в хромосоме 2</a:t>
            </a:r>
          </a:p>
        </p:txBody>
      </p:sp>
      <p:sp>
        <p:nvSpPr>
          <p:cNvPr id="27665" name="Text Box 17"/>
          <p:cNvSpPr txBox="1">
            <a:spLocks noChangeArrowheads="1"/>
          </p:cNvSpPr>
          <p:nvPr/>
        </p:nvSpPr>
        <p:spPr bwMode="auto">
          <a:xfrm>
            <a:off x="5200650" y="4070350"/>
            <a:ext cx="18383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i="1">
                <a:solidFill>
                  <a:srgbClr val="0066FF"/>
                </a:solidFill>
                <a:latin typeface="Courier New" panose="02070309020205020404" pitchFamily="49" charset="0"/>
              </a:rPr>
              <a:t>S.cerevisiae</a:t>
            </a:r>
            <a:endParaRPr lang="ru-RU" altLang="ru-RU" sz="1800" b="1" i="1">
              <a:solidFill>
                <a:srgbClr val="0066FF"/>
              </a:solidFill>
              <a:latin typeface="Courier New" panose="02070309020205020404" pitchFamily="49" charset="0"/>
            </a:endParaRPr>
          </a:p>
        </p:txBody>
      </p:sp>
      <p:sp>
        <p:nvSpPr>
          <p:cNvPr id="27666" name="Text Box 18"/>
          <p:cNvSpPr txBox="1">
            <a:spLocks noChangeArrowheads="1"/>
          </p:cNvSpPr>
          <p:nvPr/>
        </p:nvSpPr>
        <p:spPr bwMode="auto">
          <a:xfrm>
            <a:off x="5219700" y="4618038"/>
            <a:ext cx="18494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i="1">
                <a:solidFill>
                  <a:srgbClr val="FF3300"/>
                </a:solidFill>
              </a:rPr>
              <a:t>Sc nxf1 = Mex67p</a:t>
            </a:r>
            <a:endParaRPr lang="ru-RU" altLang="ru-RU" sz="1800" b="1" i="1">
              <a:solidFill>
                <a:srgbClr val="FF3300"/>
              </a:solidFill>
            </a:endParaRPr>
          </a:p>
        </p:txBody>
      </p:sp>
    </p:spTree>
    <p:extLst>
      <p:ext uri="{BB962C8B-B14F-4D97-AF65-F5344CB8AC3E}">
        <p14:creationId xmlns:p14="http://schemas.microsoft.com/office/powerpoint/2010/main" val="40179271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ekolog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0"/>
            <a:ext cx="56118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6016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476672"/>
            <a:ext cx="8135938" cy="523875"/>
          </a:xfrm>
          <a:prstGeom prst="rect">
            <a:avLst/>
          </a:prstGeom>
        </p:spPr>
        <p:txBody>
          <a:bodyPr>
            <a:spAutoFit/>
          </a:bodyPr>
          <a:lstStyle/>
          <a:p>
            <a:pPr eaLnBrk="1" hangingPunct="1">
              <a:defRPr/>
            </a:pPr>
            <a:r>
              <a:rPr lang="en-US" sz="2800" dirty="0">
                <a:solidFill>
                  <a:srgbClr val="002060"/>
                </a:solidFill>
                <a:effectLst>
                  <a:outerShdw blurRad="38100" dist="38100" dir="2700000" algn="tl">
                    <a:srgbClr val="000000">
                      <a:alpha val="43137"/>
                    </a:srgbClr>
                  </a:outerShdw>
                </a:effectLst>
              </a:rPr>
              <a:t>Evolutionary developmental biology -</a:t>
            </a:r>
            <a:r>
              <a:rPr lang="ru-RU" sz="2800" dirty="0">
                <a:solidFill>
                  <a:srgbClr val="002060"/>
                </a:solidFill>
                <a:effectLst>
                  <a:outerShdw blurRad="38100" dist="38100" dir="2700000" algn="tl">
                    <a:srgbClr val="000000">
                      <a:alpha val="43137"/>
                    </a:srgbClr>
                  </a:outerShdw>
                </a:effectLst>
              </a:rPr>
              <a:t> </a:t>
            </a:r>
            <a:r>
              <a:rPr lang="en-US" sz="2800" dirty="0">
                <a:solidFill>
                  <a:srgbClr val="002060"/>
                </a:solidFill>
                <a:effectLst>
                  <a:outerShdw blurRad="38100" dist="38100" dir="2700000" algn="tl">
                    <a:srgbClr val="000000">
                      <a:alpha val="43137"/>
                    </a:srgbClr>
                  </a:outerShdw>
                </a:effectLst>
                <a:latin typeface="Dutch801BT-Roman"/>
              </a:rPr>
              <a:t>“</a:t>
            </a:r>
            <a:r>
              <a:rPr lang="en-US" sz="2800" dirty="0" err="1">
                <a:solidFill>
                  <a:srgbClr val="002060"/>
                </a:solidFill>
                <a:effectLst>
                  <a:outerShdw blurRad="38100" dist="38100" dir="2700000" algn="tl">
                    <a:srgbClr val="000000">
                      <a:alpha val="43137"/>
                    </a:srgbClr>
                  </a:outerShdw>
                </a:effectLst>
                <a:latin typeface="Dutch801BT-Roman"/>
              </a:rPr>
              <a:t>evo-devo</a:t>
            </a:r>
            <a:r>
              <a:rPr lang="en-US" sz="2800" dirty="0">
                <a:solidFill>
                  <a:srgbClr val="002060"/>
                </a:solidFill>
                <a:effectLst>
                  <a:outerShdw blurRad="38100" dist="38100" dir="2700000" algn="tl">
                    <a:srgbClr val="000000">
                      <a:alpha val="43137"/>
                    </a:srgbClr>
                  </a:outerShdw>
                </a:effectLst>
                <a:latin typeface="Dutch801BT-Roman"/>
              </a:rPr>
              <a:t>”.</a:t>
            </a:r>
            <a:endParaRPr lang="ru-RU" sz="2800" dirty="0">
              <a:solidFill>
                <a:srgbClr val="002060"/>
              </a:solidFill>
              <a:effectLst>
                <a:outerShdw blurRad="38100" dist="38100" dir="2700000" algn="tl">
                  <a:srgbClr val="000000">
                    <a:alpha val="43137"/>
                  </a:srgbClr>
                </a:outerShdw>
              </a:effectLst>
            </a:endParaRPr>
          </a:p>
        </p:txBody>
      </p:sp>
      <p:pic>
        <p:nvPicPr>
          <p:cNvPr id="3" name="Picture 7" descr="ant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96752"/>
            <a:ext cx="660082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300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l-fly-lar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4813"/>
            <a:ext cx="424180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descr="l-fly-m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100" y="260350"/>
            <a:ext cx="4660900"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2413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p:cNvGraphicFramePr>
            <a:graphicFrameLocks noChangeAspect="1"/>
          </p:cNvGraphicFramePr>
          <p:nvPr/>
        </p:nvGraphicFramePr>
        <p:xfrm>
          <a:off x="1835150" y="0"/>
          <a:ext cx="5346700" cy="6237288"/>
        </p:xfrm>
        <a:graphic>
          <a:graphicData uri="http://schemas.openxmlformats.org/presentationml/2006/ole">
            <mc:AlternateContent xmlns:mc="http://schemas.openxmlformats.org/markup-compatibility/2006">
              <mc:Choice xmlns:v="urn:schemas-microsoft-com:vml" Requires="v">
                <p:oleObj spid="_x0000_s102414" name="Фотография Photo Editor" r:id="rId3" imgW="11174385" imgH="13038095" progId="MSPhotoEd.3">
                  <p:embed/>
                </p:oleObj>
              </mc:Choice>
              <mc:Fallback>
                <p:oleObj name="Фотография Photo Editor" r:id="rId3" imgW="11174385" imgH="13038095" progId="MSPhotoEd.3">
                  <p:embed/>
                  <p:pic>
                    <p:nvPicPr>
                      <p:cNvPr id="327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0"/>
                        <a:ext cx="5346700" cy="623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1" name="Object 3"/>
          <p:cNvGraphicFramePr>
            <a:graphicFrameLocks noChangeAspect="1"/>
          </p:cNvGraphicFramePr>
          <p:nvPr/>
        </p:nvGraphicFramePr>
        <p:xfrm>
          <a:off x="0" y="6353175"/>
          <a:ext cx="9144000" cy="504825"/>
        </p:xfrm>
        <a:graphic>
          <a:graphicData uri="http://schemas.openxmlformats.org/presentationml/2006/ole">
            <mc:AlternateContent xmlns:mc="http://schemas.openxmlformats.org/markup-compatibility/2006">
              <mc:Choice xmlns:v="urn:schemas-microsoft-com:vml" Requires="v">
                <p:oleObj spid="_x0000_s102415" name="Фотография Photo Editor" r:id="rId5" imgW="13952381" imgH="771429" progId="MSPhotoEd.3">
                  <p:embed/>
                </p:oleObj>
              </mc:Choice>
              <mc:Fallback>
                <p:oleObj name="Фотография Photo Editor" r:id="rId5" imgW="13952381" imgH="771429" progId="MSPhotoEd.3">
                  <p:embed/>
                  <p:pic>
                    <p:nvPicPr>
                      <p:cNvPr id="327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353175"/>
                        <a:ext cx="91440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60597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umj7501-023-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620713"/>
            <a:ext cx="74168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3"/>
          <p:cNvSpPr>
            <a:spLocks noChangeArrowheads="1"/>
          </p:cNvSpPr>
          <p:nvPr/>
        </p:nvSpPr>
        <p:spPr bwMode="auto">
          <a:xfrm>
            <a:off x="1403350" y="6165850"/>
            <a:ext cx="6615113" cy="5492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19025" rIns="0" bIns="59513"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200" b="1">
                <a:latin typeface="Arial" panose="020B0604020202020204" pitchFamily="34" charset="0"/>
                <a:cs typeface="Arial" panose="020B0604020202020204" pitchFamily="34" charset="0"/>
              </a:rPr>
              <a:t>Lappin et al.,</a:t>
            </a:r>
            <a:r>
              <a:rPr lang="en-US" altLang="ru-RU" sz="1200" b="1" i="1">
                <a:latin typeface="Arial" panose="020B0604020202020204" pitchFamily="34" charset="0"/>
                <a:cs typeface="Arial" panose="020B0604020202020204" pitchFamily="34" charset="0"/>
              </a:rPr>
              <a:t> </a:t>
            </a:r>
            <a:r>
              <a:rPr lang="ru-RU" altLang="ru-RU" sz="1200" b="1" i="1">
                <a:latin typeface="Arial" panose="020B0604020202020204" pitchFamily="34" charset="0"/>
                <a:cs typeface="Arial" panose="020B0604020202020204" pitchFamily="34" charset="0"/>
              </a:rPr>
              <a:t>HOX</a:t>
            </a:r>
            <a:r>
              <a:rPr lang="ru-RU" altLang="ru-RU" sz="1200" b="1">
                <a:latin typeface="Arial" panose="020B0604020202020204" pitchFamily="34" charset="0"/>
                <a:cs typeface="Arial" panose="020B0604020202020204" pitchFamily="34" charset="0"/>
              </a:rPr>
              <a:t> GENES: Seductive Science, Mysterious Mechanisms</a:t>
            </a:r>
            <a:r>
              <a:rPr lang="en-US" altLang="ru-RU" sz="1200" b="1">
                <a:latin typeface="Arial" panose="020B0604020202020204" pitchFamily="34" charset="0"/>
                <a:cs typeface="Arial" panose="020B0604020202020204" pitchFamily="34" charset="0"/>
              </a:rPr>
              <a:t>. </a:t>
            </a:r>
            <a:r>
              <a:rPr lang="ru-RU" altLang="ru-RU" sz="1200">
                <a:latin typeface="Arial" panose="020B0604020202020204" pitchFamily="34" charset="0"/>
                <a:cs typeface="Arial" panose="020B0604020202020204" pitchFamily="34" charset="0"/>
              </a:rPr>
              <a:t>Ulster Med J. 2006</a:t>
            </a:r>
            <a:r>
              <a:rPr lang="en-US" altLang="ru-RU" sz="1200">
                <a:latin typeface="Arial" panose="020B0604020202020204" pitchFamily="34" charset="0"/>
                <a:cs typeface="Arial" panose="020B0604020202020204" pitchFamily="34" charset="0"/>
              </a:rPr>
              <a:t>.</a:t>
            </a:r>
            <a:r>
              <a:rPr lang="ru-RU" altLang="ru-RU" sz="1200">
                <a:latin typeface="Arial" panose="020B0604020202020204" pitchFamily="34" charset="0"/>
                <a:cs typeface="Arial" panose="020B0604020202020204" pitchFamily="34" charset="0"/>
              </a:rPr>
              <a:t> 75(1): 23–31. </a:t>
            </a:r>
          </a:p>
        </p:txBody>
      </p:sp>
    </p:spTree>
    <p:extLst>
      <p:ext uri="{BB962C8B-B14F-4D97-AF65-F5344CB8AC3E}">
        <p14:creationId xmlns:p14="http://schemas.microsoft.com/office/powerpoint/2010/main" val="974113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4"/>
          <p:cNvGraphicFramePr>
            <a:graphicFrameLocks noChangeAspect="1"/>
          </p:cNvGraphicFramePr>
          <p:nvPr/>
        </p:nvGraphicFramePr>
        <p:xfrm>
          <a:off x="1908175" y="0"/>
          <a:ext cx="5237163" cy="6858000"/>
        </p:xfrm>
        <a:graphic>
          <a:graphicData uri="http://schemas.openxmlformats.org/presentationml/2006/ole">
            <mc:AlternateContent xmlns:mc="http://schemas.openxmlformats.org/markup-compatibility/2006">
              <mc:Choice xmlns:v="urn:schemas-microsoft-com:vml" Requires="v">
                <p:oleObj spid="_x0000_s103432" name="Фотография Photo Editor" r:id="rId3" imgW="10104762" imgH="13232072" progId="MSPhotoEd.3">
                  <p:embed/>
                </p:oleObj>
              </mc:Choice>
              <mc:Fallback>
                <p:oleObj name="Фотография Photo Editor" r:id="rId3" imgW="10104762" imgH="13232072" progId="MSPhotoEd.3">
                  <p:embed/>
                  <p:pic>
                    <p:nvPicPr>
                      <p:cNvPr id="348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0"/>
                        <a:ext cx="523716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76347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074"/>
          <p:cNvSpPr txBox="1">
            <a:spLocks noChangeArrowheads="1"/>
          </p:cNvSpPr>
          <p:nvPr/>
        </p:nvSpPr>
        <p:spPr>
          <a:xfrm>
            <a:off x="309563" y="684213"/>
            <a:ext cx="8801100" cy="857250"/>
          </a:xfrm>
          <a:prstGeom prst="rect">
            <a:avLst/>
          </a:prstGeom>
        </p:spPr>
        <p:txBody>
          <a:bodyPr/>
          <a:lstStyle/>
          <a:p>
            <a:pPr eaLnBrk="1" fontAlgn="auto" hangingPunct="1">
              <a:spcBef>
                <a:spcPts val="0"/>
              </a:spcBef>
              <a:spcAft>
                <a:spcPts val="0"/>
              </a:spcAft>
              <a:defRPr/>
            </a:pPr>
            <a:r>
              <a:rPr lang="ru-RU" sz="2700" dirty="0" err="1">
                <a:solidFill>
                  <a:schemeClr val="tx1"/>
                </a:solidFill>
                <a:latin typeface="+mj-lt"/>
                <a:ea typeface="+mj-ea"/>
                <a:cs typeface="+mj-cs"/>
              </a:rPr>
              <a:t>Гомеодомены</a:t>
            </a:r>
            <a:r>
              <a:rPr lang="ru-RU" sz="2700" dirty="0">
                <a:solidFill>
                  <a:schemeClr val="tx1"/>
                </a:solidFill>
                <a:latin typeface="+mj-lt"/>
                <a:ea typeface="+mj-ea"/>
                <a:cs typeface="+mj-cs"/>
              </a:rPr>
              <a:t> активно перемешивались в эволюции.</a:t>
            </a:r>
          </a:p>
        </p:txBody>
      </p:sp>
      <p:sp>
        <p:nvSpPr>
          <p:cNvPr id="35843" name="Rectangle 3075"/>
          <p:cNvSpPr txBox="1">
            <a:spLocks noChangeArrowheads="1"/>
          </p:cNvSpPr>
          <p:nvPr/>
        </p:nvSpPr>
        <p:spPr bwMode="auto">
          <a:xfrm>
            <a:off x="1140184" y="1517651"/>
            <a:ext cx="7250981"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eaLnBrk="1" hangingPunct="1">
              <a:buNone/>
            </a:pPr>
            <a:r>
              <a:rPr lang="ru-RU" altLang="ru-RU" sz="2200" dirty="0"/>
              <a:t>Об этом можно судить по 125 различным доменным архитектурам </a:t>
            </a:r>
            <a:r>
              <a:rPr lang="ru-RU" altLang="ru-RU" sz="2200" dirty="0" err="1"/>
              <a:t>гомеобелков</a:t>
            </a:r>
            <a:r>
              <a:rPr lang="ru-RU" altLang="ru-RU" sz="2200" dirty="0"/>
              <a:t>, представленным в банке </a:t>
            </a:r>
            <a:r>
              <a:rPr lang="en-US" altLang="ru-RU" sz="2200" dirty="0" err="1"/>
              <a:t>Pfam</a:t>
            </a:r>
            <a:endParaRPr lang="ru-RU" altLang="ru-RU" sz="2200" dirty="0"/>
          </a:p>
        </p:txBody>
      </p:sp>
      <p:pic>
        <p:nvPicPr>
          <p:cNvPr id="35844" name="Picture 3076" descr="F:\Common\Education\FBB\Year_02\Term_6\Lectures\3Dcomparison\3Dclassification\PAX_home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13" y="3444875"/>
            <a:ext cx="18589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077" descr="F:\Common\Education\FBB\Year_02\Term_6\Lectures\3Dcomparison\3Dclassification\Lim_lim_home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838" y="3778250"/>
            <a:ext cx="185261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3078" descr="F:\Common\Education\FBB\Year_02\Term_6\Lectures\3Dcomparison\3Dclassification\Homeo_halz.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675" y="4114800"/>
            <a:ext cx="103663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3079" descr="F:\Common\Education\FBB\Year_02\Term_6\Lectures\3Dcomparison\3Dclassification\POU_home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588" y="4505325"/>
            <a:ext cx="2932112"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3080" descr="F:\Common\Education\FBB\Year_02\Term_6\Lectures\3Dcomparison\3Dclassification\home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6100" y="3086100"/>
            <a:ext cx="16795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9" name="Picture 3081" descr="F:\Common\Education\FBB\Year_02\Term_6\Lectures\3Dcomparison\3Dclassification\homeo_home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8900" y="4857750"/>
            <a:ext cx="33432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3082" descr="F:\Common\Education\FBB\Year_02\Term_6\Lectures\3Dcomparison\3Dclassification\PBX_home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4650" y="5257800"/>
            <a:ext cx="19558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 Box 3083"/>
          <p:cNvSpPr txBox="1">
            <a:spLocks noChangeArrowheads="1"/>
          </p:cNvSpPr>
          <p:nvPr/>
        </p:nvSpPr>
        <p:spPr bwMode="auto">
          <a:xfrm>
            <a:off x="4972050" y="2994025"/>
            <a:ext cx="12477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ru-RU" altLang="ru-RU" sz="1500" dirty="0" err="1" smtClean="0">
                <a:solidFill>
                  <a:schemeClr val="accent2"/>
                </a:solidFill>
                <a:effectLst>
                  <a:outerShdw blurRad="38100" dist="38100" dir="2700000" algn="tl">
                    <a:srgbClr val="000000">
                      <a:alpha val="43137"/>
                    </a:srgbClr>
                  </a:outerShdw>
                </a:effectLst>
              </a:rPr>
              <a:t>Гомеодомен</a:t>
            </a:r>
            <a:r>
              <a:rPr lang="ru-RU" altLang="ru-RU" sz="1500" dirty="0" smtClean="0">
                <a:solidFill>
                  <a:schemeClr val="accent2"/>
                </a:solidFill>
                <a:effectLst>
                  <a:outerShdw blurRad="38100" dist="38100" dir="2700000" algn="tl">
                    <a:srgbClr val="000000">
                      <a:alpha val="43137"/>
                    </a:srgbClr>
                  </a:outerShdw>
                </a:effectLst>
              </a:rPr>
              <a:t> </a:t>
            </a:r>
          </a:p>
        </p:txBody>
      </p:sp>
      <p:sp>
        <p:nvSpPr>
          <p:cNvPr id="57356" name="Text Box 3084"/>
          <p:cNvSpPr txBox="1">
            <a:spLocks noChangeArrowheads="1"/>
          </p:cNvSpPr>
          <p:nvPr/>
        </p:nvSpPr>
        <p:spPr bwMode="auto">
          <a:xfrm>
            <a:off x="4972050" y="3357563"/>
            <a:ext cx="2665413"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ru-RU" altLang="ru-RU" sz="1500" dirty="0" smtClean="0">
                <a:solidFill>
                  <a:schemeClr val="accent2"/>
                </a:solidFill>
                <a:effectLst>
                  <a:outerShdw blurRad="38100" dist="38100" dir="2700000" algn="tl">
                    <a:srgbClr val="000000">
                      <a:alpha val="43137"/>
                    </a:srgbClr>
                  </a:outerShdw>
                </a:effectLst>
              </a:rPr>
              <a:t>Парный домен и </a:t>
            </a:r>
            <a:r>
              <a:rPr lang="ru-RU" altLang="ru-RU" sz="1500" dirty="0" err="1" smtClean="0">
                <a:solidFill>
                  <a:schemeClr val="accent2"/>
                </a:solidFill>
                <a:effectLst>
                  <a:outerShdw blurRad="38100" dist="38100" dir="2700000" algn="tl">
                    <a:srgbClr val="000000">
                      <a:alpha val="43137"/>
                    </a:srgbClr>
                  </a:outerShdw>
                </a:effectLst>
              </a:rPr>
              <a:t>гомеодомен</a:t>
            </a:r>
            <a:r>
              <a:rPr lang="ru-RU" altLang="ru-RU" sz="1500" dirty="0" smtClean="0">
                <a:solidFill>
                  <a:schemeClr val="accent2"/>
                </a:solidFill>
                <a:effectLst>
                  <a:outerShdw blurRad="38100" dist="38100" dir="2700000" algn="tl">
                    <a:srgbClr val="000000">
                      <a:alpha val="43137"/>
                    </a:srgbClr>
                  </a:outerShdw>
                </a:effectLst>
              </a:rPr>
              <a:t> </a:t>
            </a:r>
          </a:p>
        </p:txBody>
      </p:sp>
      <p:sp>
        <p:nvSpPr>
          <p:cNvPr id="57357" name="Text Box 3085"/>
          <p:cNvSpPr txBox="1">
            <a:spLocks noChangeArrowheads="1"/>
          </p:cNvSpPr>
          <p:nvPr/>
        </p:nvSpPr>
        <p:spPr bwMode="auto">
          <a:xfrm>
            <a:off x="4972050" y="3706813"/>
            <a:ext cx="24257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altLang="ru-RU" sz="1500" dirty="0" smtClean="0">
                <a:solidFill>
                  <a:schemeClr val="accent2"/>
                </a:solidFill>
                <a:effectLst>
                  <a:outerShdw blurRad="38100" dist="38100" dir="2700000" algn="tl">
                    <a:srgbClr val="000000">
                      <a:alpha val="43137"/>
                    </a:srgbClr>
                  </a:outerShdw>
                </a:effectLst>
              </a:rPr>
              <a:t>Lim </a:t>
            </a:r>
            <a:r>
              <a:rPr lang="ru-RU" altLang="ru-RU" sz="1500" dirty="0" smtClean="0">
                <a:solidFill>
                  <a:schemeClr val="accent2"/>
                </a:solidFill>
                <a:effectLst>
                  <a:outerShdw blurRad="38100" dist="38100" dir="2700000" algn="tl">
                    <a:srgbClr val="000000">
                      <a:alpha val="43137"/>
                    </a:srgbClr>
                  </a:outerShdw>
                </a:effectLst>
              </a:rPr>
              <a:t>домены и </a:t>
            </a:r>
            <a:r>
              <a:rPr lang="ru-RU" altLang="ru-RU" sz="1500" dirty="0" err="1" smtClean="0">
                <a:solidFill>
                  <a:schemeClr val="accent2"/>
                </a:solidFill>
                <a:effectLst>
                  <a:outerShdw blurRad="38100" dist="38100" dir="2700000" algn="tl">
                    <a:srgbClr val="000000">
                      <a:alpha val="43137"/>
                    </a:srgbClr>
                  </a:outerShdw>
                </a:effectLst>
              </a:rPr>
              <a:t>гомеодомен</a:t>
            </a:r>
            <a:r>
              <a:rPr lang="ru-RU" altLang="ru-RU" sz="1500" dirty="0" smtClean="0">
                <a:solidFill>
                  <a:schemeClr val="accent2"/>
                </a:solidFill>
                <a:effectLst>
                  <a:outerShdw blurRad="38100" dist="38100" dir="2700000" algn="tl">
                    <a:srgbClr val="000000">
                      <a:alpha val="43137"/>
                    </a:srgbClr>
                  </a:outerShdw>
                </a:effectLst>
              </a:rPr>
              <a:t> </a:t>
            </a:r>
          </a:p>
        </p:txBody>
      </p:sp>
      <p:sp>
        <p:nvSpPr>
          <p:cNvPr id="57358" name="Text Box 3086"/>
          <p:cNvSpPr txBox="1">
            <a:spLocks noChangeArrowheads="1"/>
          </p:cNvSpPr>
          <p:nvPr/>
        </p:nvSpPr>
        <p:spPr bwMode="auto">
          <a:xfrm>
            <a:off x="4972050" y="4000500"/>
            <a:ext cx="38481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ru-RU" altLang="ru-RU" sz="1500" dirty="0" err="1" smtClean="0">
                <a:solidFill>
                  <a:schemeClr val="accent2"/>
                </a:solidFill>
                <a:effectLst>
                  <a:outerShdw blurRad="38100" dist="38100" dir="2700000" algn="tl">
                    <a:srgbClr val="000000">
                      <a:alpha val="43137"/>
                    </a:srgbClr>
                  </a:outerShdw>
                </a:effectLst>
              </a:rPr>
              <a:t>Гомеодомен</a:t>
            </a:r>
            <a:r>
              <a:rPr lang="ru-RU" altLang="ru-RU" sz="1500" dirty="0" smtClean="0">
                <a:solidFill>
                  <a:schemeClr val="accent2"/>
                </a:solidFill>
                <a:effectLst>
                  <a:outerShdw blurRad="38100" dist="38100" dir="2700000" algn="tl">
                    <a:srgbClr val="000000">
                      <a:alpha val="43137"/>
                    </a:srgbClr>
                  </a:outerShdw>
                </a:effectLst>
              </a:rPr>
              <a:t>, продолженный </a:t>
            </a:r>
            <a:r>
              <a:rPr lang="ru-RU" altLang="ru-RU" sz="1500" dirty="0" err="1" smtClean="0">
                <a:solidFill>
                  <a:schemeClr val="accent2"/>
                </a:solidFill>
                <a:effectLst>
                  <a:outerShdw blurRad="38100" dist="38100" dir="2700000" algn="tl">
                    <a:srgbClr val="000000">
                      <a:alpha val="43137"/>
                    </a:srgbClr>
                  </a:outerShdw>
                </a:effectLst>
              </a:rPr>
              <a:t>лейциновой</a:t>
            </a:r>
            <a:r>
              <a:rPr lang="ru-RU" altLang="ru-RU" sz="1500" dirty="0" smtClean="0">
                <a:solidFill>
                  <a:schemeClr val="accent2"/>
                </a:solidFill>
                <a:effectLst>
                  <a:outerShdw blurRad="38100" dist="38100" dir="2700000" algn="tl">
                    <a:srgbClr val="000000">
                      <a:alpha val="43137"/>
                    </a:srgbClr>
                  </a:outerShdw>
                </a:effectLst>
              </a:rPr>
              <a:t> молнией</a:t>
            </a:r>
          </a:p>
        </p:txBody>
      </p:sp>
      <p:sp>
        <p:nvSpPr>
          <p:cNvPr id="57359" name="Text Box 3087"/>
          <p:cNvSpPr txBox="1">
            <a:spLocks noChangeArrowheads="1"/>
          </p:cNvSpPr>
          <p:nvPr/>
        </p:nvSpPr>
        <p:spPr bwMode="auto">
          <a:xfrm>
            <a:off x="4818063" y="4438650"/>
            <a:ext cx="23685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altLang="ru-RU" sz="1500" dirty="0" smtClean="0">
                <a:solidFill>
                  <a:schemeClr val="accent2"/>
                </a:solidFill>
                <a:effectLst>
                  <a:outerShdw blurRad="38100" dist="38100" dir="2700000" algn="tl">
                    <a:srgbClr val="000000">
                      <a:alpha val="43137"/>
                    </a:srgbClr>
                  </a:outerShdw>
                </a:effectLst>
              </a:rPr>
              <a:t>POU </a:t>
            </a:r>
            <a:r>
              <a:rPr lang="ru-RU" altLang="ru-RU" sz="1500" dirty="0" smtClean="0">
                <a:solidFill>
                  <a:schemeClr val="accent2"/>
                </a:solidFill>
                <a:effectLst>
                  <a:outerShdw blurRad="38100" dist="38100" dir="2700000" algn="tl">
                    <a:srgbClr val="000000">
                      <a:alpha val="43137"/>
                    </a:srgbClr>
                  </a:outerShdw>
                </a:effectLst>
              </a:rPr>
              <a:t>домен и </a:t>
            </a:r>
            <a:r>
              <a:rPr lang="ru-RU" altLang="ru-RU" sz="1500" dirty="0" err="1" smtClean="0">
                <a:solidFill>
                  <a:schemeClr val="accent2"/>
                </a:solidFill>
                <a:effectLst>
                  <a:outerShdw blurRad="38100" dist="38100" dir="2700000" algn="tl">
                    <a:srgbClr val="000000">
                      <a:alpha val="43137"/>
                    </a:srgbClr>
                  </a:outerShdw>
                </a:effectLst>
              </a:rPr>
              <a:t>гомеодомен</a:t>
            </a:r>
            <a:r>
              <a:rPr lang="ru-RU" altLang="ru-RU" sz="1500" dirty="0" smtClean="0">
                <a:solidFill>
                  <a:schemeClr val="accent2"/>
                </a:solidFill>
                <a:effectLst>
                  <a:outerShdw blurRad="38100" dist="38100" dir="2700000" algn="tl">
                    <a:srgbClr val="000000">
                      <a:alpha val="43137"/>
                    </a:srgbClr>
                  </a:outerShdw>
                </a:effectLst>
              </a:rPr>
              <a:t> </a:t>
            </a:r>
          </a:p>
        </p:txBody>
      </p:sp>
      <p:sp>
        <p:nvSpPr>
          <p:cNvPr id="57360" name="Text Box 3088"/>
          <p:cNvSpPr txBox="1">
            <a:spLocks noChangeArrowheads="1"/>
          </p:cNvSpPr>
          <p:nvPr/>
        </p:nvSpPr>
        <p:spPr bwMode="auto">
          <a:xfrm>
            <a:off x="6115050" y="4800600"/>
            <a:ext cx="1885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ru-RU" altLang="ru-RU" sz="1500" dirty="0" smtClean="0">
                <a:solidFill>
                  <a:schemeClr val="accent2"/>
                </a:solidFill>
                <a:effectLst>
                  <a:outerShdw blurRad="38100" dist="38100" dir="2700000" algn="tl">
                    <a:srgbClr val="000000">
                      <a:alpha val="43137"/>
                    </a:srgbClr>
                  </a:outerShdw>
                </a:effectLst>
              </a:rPr>
              <a:t>Два </a:t>
            </a:r>
            <a:r>
              <a:rPr lang="ru-RU" altLang="ru-RU" sz="1500" dirty="0" err="1" smtClean="0">
                <a:solidFill>
                  <a:schemeClr val="accent2"/>
                </a:solidFill>
                <a:effectLst>
                  <a:outerShdw blurRad="38100" dist="38100" dir="2700000" algn="tl">
                    <a:srgbClr val="000000">
                      <a:alpha val="43137"/>
                    </a:srgbClr>
                  </a:outerShdw>
                </a:effectLst>
              </a:rPr>
              <a:t>гомеодомена</a:t>
            </a:r>
            <a:r>
              <a:rPr lang="ru-RU" altLang="ru-RU" sz="1500" dirty="0" smtClean="0">
                <a:solidFill>
                  <a:schemeClr val="accent2"/>
                </a:solidFill>
                <a:effectLst>
                  <a:outerShdw blurRad="38100" dist="38100" dir="2700000" algn="tl">
                    <a:srgbClr val="000000">
                      <a:alpha val="43137"/>
                    </a:srgbClr>
                  </a:outerShdw>
                </a:effectLst>
              </a:rPr>
              <a:t> </a:t>
            </a:r>
          </a:p>
        </p:txBody>
      </p:sp>
      <p:sp>
        <p:nvSpPr>
          <p:cNvPr id="57361" name="Text Box 3089"/>
          <p:cNvSpPr txBox="1">
            <a:spLocks noChangeArrowheads="1"/>
          </p:cNvSpPr>
          <p:nvPr/>
        </p:nvSpPr>
        <p:spPr bwMode="auto">
          <a:xfrm>
            <a:off x="5029200" y="5200650"/>
            <a:ext cx="26289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altLang="ru-RU" sz="1500" dirty="0" smtClean="0">
                <a:solidFill>
                  <a:schemeClr val="accent2"/>
                </a:solidFill>
                <a:effectLst>
                  <a:outerShdw blurRad="38100" dist="38100" dir="2700000" algn="tl">
                    <a:srgbClr val="000000">
                      <a:alpha val="43137"/>
                    </a:srgbClr>
                  </a:outerShdw>
                </a:effectLst>
              </a:rPr>
              <a:t>PBX-</a:t>
            </a:r>
            <a:r>
              <a:rPr lang="ru-RU" altLang="ru-RU" sz="1500" dirty="0" smtClean="0">
                <a:solidFill>
                  <a:schemeClr val="accent2"/>
                </a:solidFill>
                <a:effectLst>
                  <a:outerShdw blurRad="38100" dist="38100" dir="2700000" algn="tl">
                    <a:srgbClr val="000000">
                      <a:alpha val="43137"/>
                    </a:srgbClr>
                  </a:outerShdw>
                </a:effectLst>
              </a:rPr>
              <a:t>домен и </a:t>
            </a:r>
            <a:r>
              <a:rPr lang="ru-RU" altLang="ru-RU" sz="1500" dirty="0" err="1" smtClean="0">
                <a:solidFill>
                  <a:schemeClr val="accent2"/>
                </a:solidFill>
                <a:effectLst>
                  <a:outerShdw blurRad="38100" dist="38100" dir="2700000" algn="tl">
                    <a:srgbClr val="000000">
                      <a:alpha val="43137"/>
                    </a:srgbClr>
                  </a:outerShdw>
                </a:effectLst>
              </a:rPr>
              <a:t>гомеодомен</a:t>
            </a:r>
            <a:r>
              <a:rPr lang="ru-RU" altLang="ru-RU" sz="1500" dirty="0" smtClean="0">
                <a:solidFill>
                  <a:schemeClr val="accent2"/>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1867908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Slide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1750"/>
            <a:ext cx="8920162" cy="682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711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8913"/>
            <a:ext cx="8469313" cy="2678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04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867025"/>
            <a:ext cx="5720940" cy="31975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04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3140968"/>
            <a:ext cx="3460838" cy="2592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966454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9" y="14100"/>
            <a:ext cx="6769125" cy="597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a:spLocks noChangeArrowheads="1"/>
          </p:cNvSpPr>
          <p:nvPr/>
        </p:nvSpPr>
        <p:spPr bwMode="auto">
          <a:xfrm>
            <a:off x="4644008" y="6001743"/>
            <a:ext cx="42493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a:r>
              <a:rPr kumimoji="0" lang="ru-RU" altLang="ru-RU" b="0" i="0" u="none" strike="noStrike" cap="none" normalizeH="0" baseline="0" dirty="0" err="1" smtClean="0">
                <a:ln>
                  <a:noFill/>
                </a:ln>
                <a:solidFill>
                  <a:schemeClr val="tx1"/>
                </a:solidFill>
                <a:effectLst/>
              </a:rPr>
              <a:t>Development</a:t>
            </a:r>
            <a:r>
              <a:rPr kumimoji="0" lang="ru-RU" altLang="ru-RU" b="0" i="0" u="none" strike="noStrike" cap="none" normalizeH="0" baseline="0" dirty="0" smtClean="0">
                <a:ln>
                  <a:noFill/>
                </a:ln>
                <a:solidFill>
                  <a:schemeClr val="tx1"/>
                </a:solidFill>
                <a:effectLst/>
              </a:rPr>
              <a:t>.</a:t>
            </a:r>
            <a:r>
              <a:rPr kumimoji="0" lang="ru-RU" altLang="ru-RU" b="0" i="0" u="none" strike="noStrike" cap="none" normalizeH="0" dirty="0" smtClean="0">
                <a:ln>
                  <a:noFill/>
                </a:ln>
                <a:solidFill>
                  <a:schemeClr val="tx1"/>
                </a:solidFill>
                <a:effectLst/>
              </a:rPr>
              <a:t> </a:t>
            </a:r>
            <a:r>
              <a:rPr lang="ru-RU" altLang="ru-RU" dirty="0" smtClean="0">
                <a:solidFill>
                  <a:schemeClr val="tx1"/>
                </a:solidFill>
              </a:rPr>
              <a:t>1998. </a:t>
            </a:r>
            <a:r>
              <a:rPr kumimoji="0" lang="ru-RU" altLang="ru-RU" b="0" i="0" u="none" strike="noStrike" cap="none" normalizeH="0" baseline="0" dirty="0" smtClean="0">
                <a:ln>
                  <a:noFill/>
                </a:ln>
                <a:solidFill>
                  <a:schemeClr val="tx1"/>
                </a:solidFill>
                <a:effectLst/>
              </a:rPr>
              <a:t> 125(9):1703-1710. </a:t>
            </a:r>
          </a:p>
        </p:txBody>
      </p:sp>
      <p:sp>
        <p:nvSpPr>
          <p:cNvPr id="3" name="Прямоугольник 2"/>
          <p:cNvSpPr/>
          <p:nvPr/>
        </p:nvSpPr>
        <p:spPr>
          <a:xfrm>
            <a:off x="4644008" y="6350629"/>
            <a:ext cx="4275529" cy="369332"/>
          </a:xfrm>
          <a:prstGeom prst="rect">
            <a:avLst/>
          </a:prstGeom>
        </p:spPr>
        <p:txBody>
          <a:bodyPr wrap="none">
            <a:spAutoFit/>
          </a:bodyPr>
          <a:lstStyle/>
          <a:p>
            <a:r>
              <a:rPr lang="en-US" dirty="0" smtClean="0">
                <a:solidFill>
                  <a:schemeClr val="tx1"/>
                </a:solidFill>
              </a:rPr>
              <a:t>Development</a:t>
            </a:r>
            <a:r>
              <a:rPr lang="ru-RU" dirty="0" smtClean="0">
                <a:solidFill>
                  <a:schemeClr val="tx1"/>
                </a:solidFill>
              </a:rPr>
              <a:t>. </a:t>
            </a:r>
            <a:r>
              <a:rPr lang="en-US" dirty="0" smtClean="0">
                <a:solidFill>
                  <a:schemeClr val="tx1"/>
                </a:solidFill>
              </a:rPr>
              <a:t>1998</a:t>
            </a:r>
            <a:r>
              <a:rPr lang="ru-RU" dirty="0" smtClean="0">
                <a:solidFill>
                  <a:schemeClr val="tx1"/>
                </a:solidFill>
              </a:rPr>
              <a:t>.</a:t>
            </a:r>
            <a:r>
              <a:rPr lang="en-US" dirty="0" smtClean="0">
                <a:solidFill>
                  <a:schemeClr val="tx1"/>
                </a:solidFill>
              </a:rPr>
              <a:t> </a:t>
            </a:r>
            <a:r>
              <a:rPr lang="ru-RU" dirty="0" smtClean="0">
                <a:solidFill>
                  <a:schemeClr val="tx1"/>
                </a:solidFill>
              </a:rPr>
              <a:t> </a:t>
            </a:r>
            <a:r>
              <a:rPr lang="en-US" dirty="0" smtClean="0">
                <a:solidFill>
                  <a:schemeClr val="tx1"/>
                </a:solidFill>
              </a:rPr>
              <a:t>125</a:t>
            </a:r>
            <a:r>
              <a:rPr lang="ru-RU" dirty="0" smtClean="0">
                <a:solidFill>
                  <a:schemeClr val="tx1"/>
                </a:solidFill>
              </a:rPr>
              <a:t>(9):</a:t>
            </a:r>
            <a:r>
              <a:rPr lang="en-US" dirty="0" smtClean="0">
                <a:solidFill>
                  <a:schemeClr val="tx1"/>
                </a:solidFill>
              </a:rPr>
              <a:t>1691-1702</a:t>
            </a:r>
            <a:r>
              <a:rPr lang="ru-RU" dirty="0" smtClean="0">
                <a:solidFill>
                  <a:schemeClr val="tx1"/>
                </a:solidFill>
              </a:rPr>
              <a:t>.</a:t>
            </a:r>
            <a:endParaRPr lang="ru-RU" dirty="0">
              <a:solidFill>
                <a:schemeClr val="tx1"/>
              </a:solidFill>
            </a:endParaRPr>
          </a:p>
        </p:txBody>
      </p:sp>
    </p:spTree>
    <p:extLst>
      <p:ext uri="{BB962C8B-B14F-4D97-AF65-F5344CB8AC3E}">
        <p14:creationId xmlns:p14="http://schemas.microsoft.com/office/powerpoint/2010/main" val="11733843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0"/>
            <a:ext cx="51943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126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17738"/>
            <a:ext cx="9144000" cy="4651375"/>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7938"/>
            <a:ext cx="5400675" cy="4759325"/>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1730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0"/>
            <a:ext cx="43053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071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75" y="6226175"/>
            <a:ext cx="2065338" cy="631825"/>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3"/>
          <p:cNvSpPr txBox="1">
            <a:spLocks noChangeArrowheads="1"/>
          </p:cNvSpPr>
          <p:nvPr/>
        </p:nvSpPr>
        <p:spPr bwMode="auto">
          <a:xfrm>
            <a:off x="303213" y="5711825"/>
            <a:ext cx="86264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Font typeface="Arial" panose="020B0604020202020204" pitchFamily="34" charset="0"/>
              <a:buChar char="•"/>
              <a:tabLst>
                <a:tab pos="657225" algn="l"/>
                <a:tab pos="1312863" algn="l"/>
                <a:tab pos="1970088" algn="l"/>
              </a:tabLst>
              <a:defRPr sz="3200">
                <a:solidFill>
                  <a:schemeClr val="tx1"/>
                </a:solidFill>
                <a:latin typeface="Calibri" panose="020F0502020204030204" pitchFamily="34" charset="0"/>
              </a:defRPr>
            </a:lvl1pPr>
            <a:lvl2pPr marL="742950" indent="-285750" defTabSz="828675">
              <a:spcBef>
                <a:spcPct val="20000"/>
              </a:spcBef>
              <a:buFont typeface="Arial" panose="020B0604020202020204" pitchFamily="34" charset="0"/>
              <a:buChar char="–"/>
              <a:tabLst>
                <a:tab pos="657225" algn="l"/>
                <a:tab pos="1312863" algn="l"/>
                <a:tab pos="1970088" algn="l"/>
              </a:tabLst>
              <a:defRPr sz="2800">
                <a:solidFill>
                  <a:schemeClr val="tx1"/>
                </a:solidFill>
                <a:latin typeface="Calibri" panose="020F0502020204030204" pitchFamily="34" charset="0"/>
              </a:defRPr>
            </a:lvl2pPr>
            <a:lvl3pPr marL="1143000" indent="-228600" defTabSz="828675">
              <a:spcBef>
                <a:spcPct val="20000"/>
              </a:spcBef>
              <a:buFont typeface="Arial" panose="020B0604020202020204" pitchFamily="34" charset="0"/>
              <a:buChar char="•"/>
              <a:tabLst>
                <a:tab pos="657225" algn="l"/>
                <a:tab pos="1312863" algn="l"/>
                <a:tab pos="1970088" algn="l"/>
              </a:tabLst>
              <a:defRPr sz="2400">
                <a:solidFill>
                  <a:schemeClr val="tx1"/>
                </a:solidFill>
                <a:latin typeface="Calibri" panose="020F0502020204030204" pitchFamily="34" charset="0"/>
              </a:defRPr>
            </a:lvl3pPr>
            <a:lvl4pPr marL="1600200" indent="-228600" defTabSz="828675">
              <a:spcBef>
                <a:spcPct val="20000"/>
              </a:spcBef>
              <a:buFont typeface="Arial" panose="020B0604020202020204" pitchFamily="34" charset="0"/>
              <a:buChar char="–"/>
              <a:tabLst>
                <a:tab pos="657225" algn="l"/>
                <a:tab pos="1312863" algn="l"/>
                <a:tab pos="1970088" algn="l"/>
              </a:tabLst>
              <a:defRPr sz="2000">
                <a:solidFill>
                  <a:schemeClr val="tx1"/>
                </a:solidFill>
                <a:latin typeface="Calibri" panose="020F0502020204030204" pitchFamily="34" charset="0"/>
              </a:defRPr>
            </a:lvl4pPr>
            <a:lvl5pPr marL="2057400" indent="-228600" defTabSz="828675">
              <a:spcBef>
                <a:spcPct val="20000"/>
              </a:spcBef>
              <a:buFont typeface="Arial" panose="020B0604020202020204" pitchFamily="34" charset="0"/>
              <a:buChar char="»"/>
              <a:tabLst>
                <a:tab pos="657225" algn="l"/>
                <a:tab pos="1312863" algn="l"/>
                <a:tab pos="1970088" algn="l"/>
              </a:tabLst>
              <a:defRPr sz="2000">
                <a:solidFill>
                  <a:schemeClr val="tx1"/>
                </a:solidFill>
                <a:latin typeface="Calibri" panose="020F0502020204030204" pitchFamily="34" charset="0"/>
              </a:defRPr>
            </a:lvl5pPr>
            <a:lvl6pPr marL="25146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Lst>
              <a:defRPr sz="2000">
                <a:solidFill>
                  <a:schemeClr val="tx1"/>
                </a:solidFill>
                <a:latin typeface="Calibri" panose="020F0502020204030204" pitchFamily="34" charset="0"/>
              </a:defRPr>
            </a:lvl6pPr>
            <a:lvl7pPr marL="29718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Lst>
              <a:defRPr sz="2000">
                <a:solidFill>
                  <a:schemeClr val="tx1"/>
                </a:solidFill>
                <a:latin typeface="Calibri" panose="020F0502020204030204" pitchFamily="34" charset="0"/>
              </a:defRPr>
            </a:lvl7pPr>
            <a:lvl8pPr marL="34290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Lst>
              <a:defRPr sz="2000">
                <a:solidFill>
                  <a:schemeClr val="tx1"/>
                </a:solidFill>
                <a:latin typeface="Calibri" panose="020F0502020204030204" pitchFamily="34" charset="0"/>
              </a:defRPr>
            </a:lvl8pPr>
            <a:lvl9pPr marL="38862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Lst>
              <a:defRPr sz="2000">
                <a:solidFill>
                  <a:schemeClr val="tx1"/>
                </a:solidFill>
                <a:latin typeface="Calibri" panose="020F0502020204030204" pitchFamily="34" charset="0"/>
              </a:defRPr>
            </a:lvl9pPr>
          </a:lstStyle>
          <a:p>
            <a:pPr algn="just" eaLnBrk="1" hangingPunct="1">
              <a:lnSpc>
                <a:spcPct val="97000"/>
              </a:lnSpc>
              <a:spcBef>
                <a:spcPct val="0"/>
              </a:spcBef>
              <a:buClr>
                <a:srgbClr val="000000"/>
              </a:buClr>
              <a:buSzPct val="45000"/>
              <a:buFont typeface="StarSymbol"/>
              <a:buNone/>
            </a:pPr>
            <a:r>
              <a:rPr lang="ru-RU" altLang="ru-RU" sz="1400">
                <a:latin typeface="Arial" panose="020B0604020202020204" pitchFamily="34" charset="0"/>
              </a:rPr>
              <a:t>Different eye types. (</a:t>
            </a:r>
            <a:r>
              <a:rPr lang="ru-RU" altLang="ru-RU" sz="1400" b="1">
                <a:latin typeface="Arial" panose="020B0604020202020204" pitchFamily="34" charset="0"/>
              </a:rPr>
              <a:t>A</a:t>
            </a:r>
            <a:r>
              <a:rPr lang="ru-RU" altLang="ru-RU" sz="1400">
                <a:latin typeface="Arial" panose="020B0604020202020204" pitchFamily="34" charset="0"/>
              </a:rPr>
              <a:t>) Camera-type eye of an owl. (</a:t>
            </a:r>
            <a:r>
              <a:rPr lang="ru-RU" altLang="ru-RU" sz="1400" b="1">
                <a:latin typeface="Arial" panose="020B0604020202020204" pitchFamily="34" charset="0"/>
              </a:rPr>
              <a:t>B</a:t>
            </a:r>
            <a:r>
              <a:rPr lang="ru-RU" altLang="ru-RU" sz="1400">
                <a:latin typeface="Arial" panose="020B0604020202020204" pitchFamily="34" charset="0"/>
              </a:rPr>
              <a:t>) Compound eye of a horsefly. (</a:t>
            </a:r>
            <a:r>
              <a:rPr lang="ru-RU" altLang="ru-RU" sz="1400" b="1">
                <a:latin typeface="Arial" panose="020B0604020202020204" pitchFamily="34" charset="0"/>
              </a:rPr>
              <a:t>C</a:t>
            </a:r>
            <a:r>
              <a:rPr lang="ru-RU" altLang="ru-RU" sz="1400">
                <a:latin typeface="Arial" panose="020B0604020202020204" pitchFamily="34" charset="0"/>
              </a:rPr>
              <a:t>) Mirror-type eye of a scallop</a:t>
            </a:r>
            <a:r>
              <a:rPr lang="en-US" altLang="ru-RU" sz="1400">
                <a:latin typeface="Arial" panose="020B0604020202020204" pitchFamily="34" charset="0"/>
              </a:rPr>
              <a:t> (</a:t>
            </a:r>
            <a:r>
              <a:rPr lang="ru-RU" altLang="ru-RU" sz="1400">
                <a:latin typeface="Arial" panose="020B0604020202020204" pitchFamily="34" charset="0"/>
              </a:rPr>
              <a:t>гребешок (двустворчатый моллюск)</a:t>
            </a:r>
            <a:r>
              <a:rPr lang="en-US" altLang="ru-RU" sz="1400">
                <a:latin typeface="Arial" panose="020B0604020202020204" pitchFamily="34" charset="0"/>
              </a:rPr>
              <a:t>)</a:t>
            </a:r>
            <a:r>
              <a:rPr lang="ru-RU" altLang="ru-RU" sz="1400">
                <a:latin typeface="Arial" panose="020B0604020202020204" pitchFamily="34" charset="0"/>
              </a:rPr>
              <a:t>. (</a:t>
            </a:r>
            <a:r>
              <a:rPr lang="ru-RU" altLang="ru-RU" sz="1400" b="1">
                <a:latin typeface="Arial" panose="020B0604020202020204" pitchFamily="34" charset="0"/>
              </a:rPr>
              <a:t>D</a:t>
            </a:r>
            <a:r>
              <a:rPr lang="ru-RU" altLang="ru-RU" sz="1400">
                <a:latin typeface="Arial" panose="020B0604020202020204" pitchFamily="34" charset="0"/>
              </a:rPr>
              <a:t>) Prototypic eyes consisting of a single photoreceptor cell and a pigment cell in the planarian </a:t>
            </a:r>
            <a:r>
              <a:rPr lang="ru-RU" altLang="ru-RU" sz="1400" i="1">
                <a:latin typeface="Arial" panose="020B0604020202020204" pitchFamily="34" charset="0"/>
              </a:rPr>
              <a:t>Polycelis auricularia</a:t>
            </a:r>
            <a:r>
              <a:rPr lang="ru-RU" altLang="ru-RU" sz="1400">
                <a:latin typeface="Arial" panose="020B0604020202020204" pitchFamily="34" charset="0"/>
              </a:rPr>
              <a:t>. </a:t>
            </a:r>
            <a:endParaRPr lang="en-GB" altLang="ru-RU" sz="1400">
              <a:latin typeface="Arial" panose="020B0604020202020204" pitchFamily="34" charset="0"/>
            </a:endParaRPr>
          </a:p>
        </p:txBody>
      </p:sp>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138" y="458788"/>
            <a:ext cx="5954712" cy="4899025"/>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 Box 5"/>
          <p:cNvSpPr txBox="1">
            <a:spLocks noChangeArrowheads="1"/>
          </p:cNvSpPr>
          <p:nvPr/>
        </p:nvSpPr>
        <p:spPr bwMode="auto">
          <a:xfrm>
            <a:off x="2047875" y="5437188"/>
            <a:ext cx="5329238"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Lst>
              <a:defRPr sz="3200">
                <a:solidFill>
                  <a:schemeClr val="tx1"/>
                </a:solidFill>
                <a:latin typeface="Calibri" panose="020F0502020204030204" pitchFamily="34" charset="0"/>
              </a:defRPr>
            </a:lvl1pPr>
            <a:lvl2pPr marL="742950" indent="-28575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Lst>
              <a:defRPr sz="2800">
                <a:solidFill>
                  <a:schemeClr val="tx1"/>
                </a:solidFill>
                <a:latin typeface="Calibri" panose="020F0502020204030204" pitchFamily="34" charset="0"/>
              </a:defRPr>
            </a:lvl2pPr>
            <a:lvl3pPr marL="11430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Lst>
              <a:defRPr sz="2400">
                <a:solidFill>
                  <a:schemeClr val="tx1"/>
                </a:solidFill>
                <a:latin typeface="Calibri" panose="020F0502020204030204" pitchFamily="34" charset="0"/>
              </a:defRPr>
            </a:lvl3pPr>
            <a:lvl4pPr marL="16002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Lst>
              <a:defRPr sz="2000">
                <a:solidFill>
                  <a:schemeClr val="tx1"/>
                </a:solidFill>
                <a:latin typeface="Calibri" panose="020F0502020204030204" pitchFamily="34" charset="0"/>
              </a:defRPr>
            </a:lvl4pPr>
            <a:lvl5pPr marL="20574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Lst>
              <a:defRPr sz="2000">
                <a:solidFill>
                  <a:schemeClr val="tx1"/>
                </a:solidFill>
                <a:latin typeface="Calibri" panose="020F0502020204030204" pitchFamily="34" charset="0"/>
              </a:defRPr>
            </a:lvl5pPr>
            <a:lvl6pPr marL="25146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Lst>
              <a:defRPr sz="2000">
                <a:solidFill>
                  <a:schemeClr val="tx1"/>
                </a:solidFill>
                <a:latin typeface="Calibri" panose="020F0502020204030204" pitchFamily="34" charset="0"/>
              </a:defRPr>
            </a:lvl6pPr>
            <a:lvl7pPr marL="29718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Lst>
              <a:defRPr sz="2000">
                <a:solidFill>
                  <a:schemeClr val="tx1"/>
                </a:solidFill>
                <a:latin typeface="Calibri" panose="020F0502020204030204" pitchFamily="34" charset="0"/>
              </a:defRPr>
            </a:lvl7pPr>
            <a:lvl8pPr marL="34290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Lst>
              <a:defRPr sz="2000">
                <a:solidFill>
                  <a:schemeClr val="tx1"/>
                </a:solidFill>
                <a:latin typeface="Calibri" panose="020F0502020204030204" pitchFamily="34" charset="0"/>
              </a:defRPr>
            </a:lvl8pPr>
            <a:lvl9pPr marL="38862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Lst>
              <a:defRPr sz="2000">
                <a:solidFill>
                  <a:schemeClr val="tx1"/>
                </a:solidFill>
                <a:latin typeface="Calibri" panose="020F0502020204030204" pitchFamily="34" charset="0"/>
              </a:defRPr>
            </a:lvl9pPr>
          </a:lstStyle>
          <a:p>
            <a:pPr eaLnBrk="1" hangingPunct="1">
              <a:lnSpc>
                <a:spcPct val="97000"/>
              </a:lnSpc>
              <a:spcBef>
                <a:spcPct val="0"/>
              </a:spcBef>
              <a:buClr>
                <a:srgbClr val="000000"/>
              </a:buClr>
              <a:buSzPct val="45000"/>
              <a:buFont typeface="StarSymbol"/>
              <a:buNone/>
            </a:pPr>
            <a:r>
              <a:rPr lang="en-GB" altLang="ru-RU" sz="1300" b="1">
                <a:solidFill>
                  <a:srgbClr val="000000"/>
                </a:solidFill>
                <a:latin typeface="Arial" panose="020B0604020202020204" pitchFamily="34" charset="0"/>
              </a:rPr>
              <a:t>Gehring, W. J. J Hered 2005 96:171-184; doi:10.1093/jhered/esi027</a:t>
            </a:r>
          </a:p>
        </p:txBody>
      </p:sp>
      <p:sp>
        <p:nvSpPr>
          <p:cNvPr id="41990" name="Text Box 6"/>
          <p:cNvSpPr txBox="1">
            <a:spLocks noChangeArrowheads="1"/>
          </p:cNvSpPr>
          <p:nvPr/>
        </p:nvSpPr>
        <p:spPr bwMode="auto">
          <a:xfrm>
            <a:off x="303213" y="-31750"/>
            <a:ext cx="881697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3200">
                <a:solidFill>
                  <a:schemeClr val="tx1"/>
                </a:solidFill>
                <a:latin typeface="Calibri" panose="020F0502020204030204" pitchFamily="34" charset="0"/>
              </a:defRPr>
            </a:lvl1pPr>
            <a:lvl2pPr marL="742950" indent="-28575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800">
                <a:solidFill>
                  <a:schemeClr val="tx1"/>
                </a:solidFill>
                <a:latin typeface="Calibri" panose="020F0502020204030204" pitchFamily="34" charset="0"/>
              </a:defRPr>
            </a:lvl2pPr>
            <a:lvl3pPr marL="11430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tx1"/>
                </a:solidFill>
                <a:latin typeface="Calibri" panose="020F0502020204030204" pitchFamily="34" charset="0"/>
              </a:defRPr>
            </a:lvl3pPr>
            <a:lvl4pPr marL="16002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000">
                <a:solidFill>
                  <a:schemeClr val="tx1"/>
                </a:solidFill>
                <a:latin typeface="Calibri" panose="020F0502020204030204" pitchFamily="34" charset="0"/>
              </a:defRPr>
            </a:lvl4pPr>
            <a:lvl5pPr marL="20574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000">
                <a:solidFill>
                  <a:schemeClr val="tx1"/>
                </a:solidFill>
                <a:latin typeface="Calibri" panose="020F0502020204030204" pitchFamily="34" charset="0"/>
              </a:defRPr>
            </a:lvl5pPr>
            <a:lvl6pPr marL="25146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000">
                <a:solidFill>
                  <a:schemeClr val="tx1"/>
                </a:solidFill>
                <a:latin typeface="Calibri" panose="020F0502020204030204" pitchFamily="34" charset="0"/>
              </a:defRPr>
            </a:lvl6pPr>
            <a:lvl7pPr marL="29718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000">
                <a:solidFill>
                  <a:schemeClr val="tx1"/>
                </a:solidFill>
                <a:latin typeface="Calibri" panose="020F0502020204030204" pitchFamily="34" charset="0"/>
              </a:defRPr>
            </a:lvl7pPr>
            <a:lvl8pPr marL="34290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000">
                <a:solidFill>
                  <a:schemeClr val="tx1"/>
                </a:solidFill>
                <a:latin typeface="Calibri" panose="020F0502020204030204" pitchFamily="34" charset="0"/>
              </a:defRPr>
            </a:lvl8pPr>
            <a:lvl9pPr marL="38862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000">
                <a:solidFill>
                  <a:schemeClr val="tx1"/>
                </a:solidFill>
                <a:latin typeface="Calibri" panose="020F0502020204030204" pitchFamily="34" charset="0"/>
              </a:defRPr>
            </a:lvl9pPr>
          </a:lstStyle>
          <a:p>
            <a:pPr algn="ctr" eaLnBrk="1" hangingPunct="1">
              <a:lnSpc>
                <a:spcPct val="97000"/>
              </a:lnSpc>
              <a:spcBef>
                <a:spcPct val="0"/>
              </a:spcBef>
              <a:buClr>
                <a:srgbClr val="000000"/>
              </a:buClr>
              <a:buSzPct val="45000"/>
              <a:buFont typeface="StarSymbol"/>
              <a:buNone/>
            </a:pPr>
            <a:r>
              <a:rPr lang="en-GB" altLang="ru-RU" sz="1500" b="1">
                <a:solidFill>
                  <a:srgbClr val="000000"/>
                </a:solidFill>
                <a:latin typeface="Arial" panose="020B0604020202020204" pitchFamily="34" charset="0"/>
              </a:rPr>
              <a:t>Different eye types</a:t>
            </a:r>
          </a:p>
        </p:txBody>
      </p:sp>
    </p:spTree>
    <p:extLst>
      <p:ext uri="{BB962C8B-B14F-4D97-AF65-F5344CB8AC3E}">
        <p14:creationId xmlns:p14="http://schemas.microsoft.com/office/powerpoint/2010/main" val="423875601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0"/>
            <a:ext cx="49593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8095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cil_rha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60350"/>
            <a:ext cx="680085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6"/>
          <p:cNvSpPr>
            <a:spLocks noChangeArrowheads="1"/>
          </p:cNvSpPr>
          <p:nvPr/>
        </p:nvSpPr>
        <p:spPr bwMode="auto">
          <a:xfrm>
            <a:off x="0" y="3709988"/>
            <a:ext cx="91440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ru-RU" altLang="ru-RU" sz="1800">
                <a:latin typeface="Arial" panose="020B0604020202020204" pitchFamily="34" charset="0"/>
              </a:rPr>
              <a:t>Schematic illustration showing the key differences between simplified representations of (top) canonical vertebrate ciliary phototransduction and (bottom) invertebrate rhabdomeric phototransduction, where hn represents incident photon energy. The two different opsin types (c-opsin and r-opsin) are contained in distinctly different membrane types, ciliary and rhabdomeric. The opsins are coupled to different families of G proteins that act via different types of transduction cascades. Amplification occurs during phototransduction in ciliary receptors and during channel opening in rhabdomeric receptors. These cascades produce signals of different sign. Gt, transducin; PDE, phosphodiesterase; cGMP, cyclic guanosine monophosphate; Gq, guanine nucleotide-binding protein α15; PIP2, phosphatidylinositol 4,5-bisphosphate; DAG, diacylglycerol. </a:t>
            </a:r>
          </a:p>
        </p:txBody>
      </p:sp>
    </p:spTree>
    <p:extLst>
      <p:ext uri="{BB962C8B-B14F-4D97-AF65-F5344CB8AC3E}">
        <p14:creationId xmlns:p14="http://schemas.microsoft.com/office/powerpoint/2010/main" val="3414538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988"/>
            <a:ext cx="914400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3" name="Rectangle 5"/>
          <p:cNvSpPr>
            <a:spLocks noChangeArrowheads="1"/>
          </p:cNvSpPr>
          <p:nvPr/>
        </p:nvSpPr>
        <p:spPr bwMode="auto">
          <a:xfrm>
            <a:off x="1476375" y="6021388"/>
            <a:ext cx="6265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ru-RU" altLang="ru-RU" sz="2000">
                <a:latin typeface="Times New Roman" panose="02020603050405020304" pitchFamily="18" charset="0"/>
              </a:rPr>
              <a:t>Расхождение клеточных типов в сетчатке позвоночных.</a:t>
            </a:r>
          </a:p>
        </p:txBody>
      </p:sp>
    </p:spTree>
    <p:extLst>
      <p:ext uri="{BB962C8B-B14F-4D97-AF65-F5344CB8AC3E}">
        <p14:creationId xmlns:p14="http://schemas.microsoft.com/office/powerpoint/2010/main" val="1094419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31913" y="1628775"/>
            <a:ext cx="6551612" cy="523875"/>
          </a:xfrm>
          <a:prstGeom prst="rect">
            <a:avLst/>
          </a:prstGeom>
        </p:spPr>
        <p:txBody>
          <a:bodyPr>
            <a:spAutoFit/>
          </a:bodyPr>
          <a:lstStyle/>
          <a:p>
            <a:pPr eaLnBrk="1" hangingPunct="1">
              <a:defRPr/>
            </a:pPr>
            <a:r>
              <a:rPr lang="ru-RU" sz="2800" dirty="0">
                <a:solidFill>
                  <a:srgbClr val="002060"/>
                </a:solidFill>
                <a:effectLst>
                  <a:outerShdw blurRad="38100" dist="38100" dir="2700000" algn="tl">
                    <a:srgbClr val="000000">
                      <a:alpha val="43137"/>
                    </a:srgbClr>
                  </a:outerShdw>
                </a:effectLst>
              </a:rPr>
              <a:t>Геномный и </a:t>
            </a:r>
            <a:r>
              <a:rPr lang="ru-RU" sz="2800" dirty="0" err="1">
                <a:solidFill>
                  <a:srgbClr val="002060"/>
                </a:solidFill>
                <a:effectLst>
                  <a:outerShdw blurRad="38100" dist="38100" dir="2700000" algn="tl">
                    <a:srgbClr val="000000">
                      <a:alpha val="43137"/>
                    </a:srgbClr>
                  </a:outerShdw>
                </a:effectLst>
              </a:rPr>
              <a:t>транскриптомный</a:t>
            </a:r>
            <a:r>
              <a:rPr lang="ru-RU" sz="2800" dirty="0">
                <a:solidFill>
                  <a:srgbClr val="002060"/>
                </a:solidFill>
                <a:effectLst>
                  <a:outerShdw blurRad="38100" dist="38100" dir="2700000" algn="tl">
                    <a:srgbClr val="000000">
                      <a:alpha val="43137"/>
                    </a:srgbClr>
                  </a:outerShdw>
                </a:effectLst>
              </a:rPr>
              <a:t> анализ</a:t>
            </a:r>
            <a:r>
              <a:rPr lang="en-US" sz="2800" dirty="0">
                <a:solidFill>
                  <a:srgbClr val="002060"/>
                </a:solidFill>
                <a:effectLst>
                  <a:outerShdw blurRad="38100" dist="38100" dir="2700000" algn="tl">
                    <a:srgbClr val="000000">
                      <a:alpha val="43137"/>
                    </a:srgbClr>
                  </a:outerShdw>
                </a:effectLst>
                <a:latin typeface="Dutch801BT-Roman"/>
              </a:rPr>
              <a:t>.</a:t>
            </a:r>
            <a:endParaRPr lang="ru-RU" sz="2800" dirty="0">
              <a:solidFill>
                <a:srgbClr val="002060"/>
              </a:solidFill>
              <a:effectLst>
                <a:outerShdw blurRad="38100" dist="38100" dir="2700000" algn="tl">
                  <a:srgbClr val="000000">
                    <a:alpha val="43137"/>
                  </a:srgbClr>
                </a:outerShdw>
              </a:effectLst>
            </a:endParaRPr>
          </a:p>
        </p:txBody>
      </p:sp>
      <p:sp>
        <p:nvSpPr>
          <p:cNvPr id="47107" name="Прямоугольник 2"/>
          <p:cNvSpPr>
            <a:spLocks noChangeArrowheads="1"/>
          </p:cNvSpPr>
          <p:nvPr/>
        </p:nvSpPr>
        <p:spPr bwMode="auto">
          <a:xfrm>
            <a:off x="1042988" y="3213100"/>
            <a:ext cx="73453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latin typeface="Arial" panose="020B0604020202020204" pitchFamily="34" charset="0"/>
              </a:rPr>
              <a:t>The ctenophore lineage is older than sponges? That cannot be right! Or can it?</a:t>
            </a:r>
          </a:p>
        </p:txBody>
      </p:sp>
      <p:sp>
        <p:nvSpPr>
          <p:cNvPr id="47108" name="Прямоугольник 3"/>
          <p:cNvSpPr>
            <a:spLocks noChangeArrowheads="1"/>
          </p:cNvSpPr>
          <p:nvPr/>
        </p:nvSpPr>
        <p:spPr bwMode="auto">
          <a:xfrm>
            <a:off x="3492500" y="385921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rPr>
              <a:t>Journal of Experimental Biology</a:t>
            </a:r>
            <a:r>
              <a:rPr lang="ru-RU" altLang="ru-RU" sz="1800">
                <a:latin typeface="Arial" panose="020B0604020202020204" pitchFamily="34" charset="0"/>
              </a:rPr>
              <a:t>.</a:t>
            </a:r>
            <a:r>
              <a:rPr lang="en-US" altLang="ru-RU" sz="1800">
                <a:latin typeface="Arial" panose="020B0604020202020204" pitchFamily="34" charset="0"/>
              </a:rPr>
              <a:t> 2015</a:t>
            </a:r>
            <a:r>
              <a:rPr lang="ru-RU" altLang="ru-RU" sz="1800">
                <a:latin typeface="Arial" panose="020B0604020202020204" pitchFamily="34" charset="0"/>
              </a:rPr>
              <a:t>.</a:t>
            </a:r>
            <a:r>
              <a:rPr lang="en-US" altLang="ru-RU" sz="1800">
                <a:latin typeface="Arial" panose="020B0604020202020204" pitchFamily="34" charset="0"/>
              </a:rPr>
              <a:t> 218: 592-597; doi: 10.1242/jeb.111872 </a:t>
            </a:r>
          </a:p>
        </p:txBody>
      </p:sp>
      <p:sp>
        <p:nvSpPr>
          <p:cNvPr id="47109" name="Прямоугольник 4"/>
          <p:cNvSpPr>
            <a:spLocks noChangeArrowheads="1"/>
          </p:cNvSpPr>
          <p:nvPr/>
        </p:nvSpPr>
        <p:spPr bwMode="auto">
          <a:xfrm>
            <a:off x="569913" y="4919663"/>
            <a:ext cx="8569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b="1">
                <a:latin typeface="Arial" panose="020B0604020202020204" pitchFamily="34" charset="0"/>
              </a:rPr>
              <a:t>Independent origins of neurons and synapses: insights from ctenophores</a:t>
            </a:r>
          </a:p>
        </p:txBody>
      </p:sp>
      <p:sp>
        <p:nvSpPr>
          <p:cNvPr id="47110" name="Прямоугольник 5"/>
          <p:cNvSpPr>
            <a:spLocks noChangeArrowheads="1"/>
          </p:cNvSpPr>
          <p:nvPr/>
        </p:nvSpPr>
        <p:spPr bwMode="auto">
          <a:xfrm>
            <a:off x="2081213" y="5661025"/>
            <a:ext cx="7058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800">
                <a:latin typeface="Arial" panose="020B0604020202020204" pitchFamily="34" charset="0"/>
                <a:hlinkClick r:id="rId2"/>
              </a:rPr>
              <a:t>Philos Trans R Soc Lond B Biol Sci</a:t>
            </a:r>
            <a:r>
              <a:rPr lang="en-US" altLang="ru-RU" sz="1800">
                <a:latin typeface="Arial" panose="020B0604020202020204" pitchFamily="34" charset="0"/>
              </a:rPr>
              <a:t>. 2016</a:t>
            </a:r>
            <a:r>
              <a:rPr lang="ru-RU" altLang="ru-RU" sz="1800">
                <a:latin typeface="Arial" panose="020B0604020202020204" pitchFamily="34" charset="0"/>
              </a:rPr>
              <a:t>.</a:t>
            </a:r>
            <a:r>
              <a:rPr lang="en-US" altLang="ru-RU" sz="1800">
                <a:latin typeface="Arial" panose="020B0604020202020204" pitchFamily="34" charset="0"/>
              </a:rPr>
              <a:t> 371(1685): 20150041. </a:t>
            </a:r>
          </a:p>
          <a:p>
            <a:pPr eaLnBrk="1" hangingPunct="1">
              <a:spcBef>
                <a:spcPct val="0"/>
              </a:spcBef>
              <a:buFontTx/>
              <a:buNone/>
            </a:pPr>
            <a:r>
              <a:rPr lang="en-US" altLang="ru-RU" sz="1800">
                <a:latin typeface="Arial" panose="020B0604020202020204" pitchFamily="34" charset="0"/>
              </a:rPr>
              <a:t>doi: </a:t>
            </a:r>
            <a:r>
              <a:rPr lang="en-US" altLang="ru-RU" sz="1800">
                <a:latin typeface="Arial" panose="020B0604020202020204" pitchFamily="34" charset="0"/>
                <a:hlinkClick r:id="rId3"/>
              </a:rPr>
              <a:t>10.1098/rstb.2015.0041</a:t>
            </a:r>
            <a:endParaRPr lang="en-US" altLang="ru-RU" sz="1800">
              <a:latin typeface="Arial" panose="020B0604020202020204" pitchFamily="34" charset="0"/>
            </a:endParaRPr>
          </a:p>
        </p:txBody>
      </p:sp>
    </p:spTree>
    <p:extLst>
      <p:ext uri="{BB962C8B-B14F-4D97-AF65-F5344CB8AC3E}">
        <p14:creationId xmlns:p14="http://schemas.microsoft.com/office/powerpoint/2010/main" val="167644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Рисунок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68313"/>
            <a:ext cx="5621338"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Прямоугольник 2"/>
          <p:cNvSpPr>
            <a:spLocks noChangeArrowheads="1"/>
          </p:cNvSpPr>
          <p:nvPr/>
        </p:nvSpPr>
        <p:spPr bwMode="auto">
          <a:xfrm>
            <a:off x="400050" y="5084763"/>
            <a:ext cx="8350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ru-RU" sz="1600">
                <a:latin typeface="WfphtgAdvTT99c4c969"/>
                <a:cs typeface="Arial" panose="020B0604020202020204" pitchFamily="34" charset="0"/>
              </a:rPr>
              <a:t>Ctenophore diversity. A</a:t>
            </a:r>
            <a:r>
              <a:rPr lang="en-US" altLang="ru-RU" sz="1600">
                <a:latin typeface="CdmwqlAdvTTb5929f4c"/>
                <a:cs typeface="Arial" panose="020B0604020202020204" pitchFamily="34" charset="0"/>
              </a:rPr>
              <a:t>, </a:t>
            </a:r>
            <a:r>
              <a:rPr lang="en-US" altLang="ru-RU" sz="1600" i="1">
                <a:latin typeface="MtgjrtAdvTT1b53b5fb.I"/>
                <a:cs typeface="Arial" panose="020B0604020202020204" pitchFamily="34" charset="0"/>
              </a:rPr>
              <a:t>Pleurobrachia bachei </a:t>
            </a:r>
            <a:r>
              <a:rPr lang="en-US" altLang="ru-RU" sz="1600">
                <a:latin typeface="CdmwqlAdvTTb5929f4c"/>
                <a:cs typeface="Arial" panose="020B0604020202020204" pitchFamily="34" charset="0"/>
              </a:rPr>
              <a:t>(D Kent); </a:t>
            </a:r>
            <a:r>
              <a:rPr lang="en-US" altLang="ru-RU" sz="1600">
                <a:latin typeface="WfphtgAdvTT99c4c969"/>
                <a:cs typeface="Arial" panose="020B0604020202020204" pitchFamily="34" charset="0"/>
              </a:rPr>
              <a:t>B</a:t>
            </a:r>
            <a:r>
              <a:rPr lang="en-US" altLang="ru-RU" sz="1600">
                <a:latin typeface="CdmwqlAdvTTb5929f4c"/>
                <a:cs typeface="Arial" panose="020B0604020202020204" pitchFamily="34" charset="0"/>
              </a:rPr>
              <a:t>, </a:t>
            </a:r>
            <a:r>
              <a:rPr lang="en-US" altLang="ru-RU" sz="1600" i="1">
                <a:latin typeface="MtgjrtAdvTT1b53b5fb.I"/>
                <a:cs typeface="Arial" panose="020B0604020202020204" pitchFamily="34" charset="0"/>
              </a:rPr>
              <a:t>Mnemiopsis leidyi </a:t>
            </a:r>
            <a:r>
              <a:rPr lang="en-US" altLang="ru-RU" sz="1600">
                <a:latin typeface="CdmwqlAdvTTb5929f4c"/>
                <a:cs typeface="Arial" panose="020B0604020202020204" pitchFamily="34" charset="0"/>
              </a:rPr>
              <a:t>(K Brandt); </a:t>
            </a:r>
            <a:r>
              <a:rPr lang="en-US" altLang="ru-RU" sz="1600">
                <a:latin typeface="WfphtgAdvTT99c4c969"/>
                <a:cs typeface="Arial" panose="020B0604020202020204" pitchFamily="34" charset="0"/>
              </a:rPr>
              <a:t>C</a:t>
            </a:r>
            <a:r>
              <a:rPr lang="en-US" altLang="ru-RU" sz="1600">
                <a:latin typeface="CdmwqlAdvTTb5929f4c"/>
                <a:cs typeface="Arial" panose="020B0604020202020204" pitchFamily="34" charset="0"/>
              </a:rPr>
              <a:t>, </a:t>
            </a:r>
            <a:r>
              <a:rPr lang="en-US" altLang="ru-RU" sz="1600" i="1">
                <a:latin typeface="MtgjrtAdvTT1b53b5fb.I"/>
                <a:cs typeface="Arial" panose="020B0604020202020204" pitchFamily="34" charset="0"/>
              </a:rPr>
              <a:t>Beroe gracilis </a:t>
            </a:r>
            <a:r>
              <a:rPr lang="en-US" altLang="ru-RU" sz="1600">
                <a:latin typeface="CdmwqlAdvTTb5929f4c"/>
                <a:cs typeface="Arial" panose="020B0604020202020204" pitchFamily="34" charset="0"/>
              </a:rPr>
              <a:t>with </a:t>
            </a:r>
            <a:r>
              <a:rPr lang="en-US" altLang="ru-RU" sz="1600" i="1">
                <a:latin typeface="MtgjrtAdvTT1b53b5fb.I"/>
                <a:cs typeface="Arial" panose="020B0604020202020204" pitchFamily="34" charset="0"/>
              </a:rPr>
              <a:t>Pleurobrachia pileus </a:t>
            </a:r>
            <a:r>
              <a:rPr lang="en-US" altLang="ru-RU" sz="1600">
                <a:latin typeface="CdmwqlAdvTTb5929f4c"/>
                <a:cs typeface="Arial" panose="020B0604020202020204" pitchFamily="34" charset="0"/>
              </a:rPr>
              <a:t>in the stomach (C Marneff); </a:t>
            </a:r>
            <a:r>
              <a:rPr lang="en-US" altLang="ru-RU" sz="1600">
                <a:latin typeface="WfphtgAdvTT99c4c969"/>
                <a:cs typeface="Arial" panose="020B0604020202020204" pitchFamily="34" charset="0"/>
              </a:rPr>
              <a:t>D</a:t>
            </a:r>
            <a:r>
              <a:rPr lang="en-US" altLang="ru-RU" sz="1600">
                <a:latin typeface="CdmwqlAdvTTb5929f4c"/>
                <a:cs typeface="Arial" panose="020B0604020202020204" pitchFamily="34" charset="0"/>
              </a:rPr>
              <a:t>, </a:t>
            </a:r>
            <a:r>
              <a:rPr lang="en-US" altLang="ru-RU" sz="1600" i="1">
                <a:latin typeface="MtgjrtAdvTT1b53b5fb.I"/>
                <a:cs typeface="Arial" panose="020B0604020202020204" pitchFamily="34" charset="0"/>
              </a:rPr>
              <a:t>Thalassocalyce inconstans</a:t>
            </a:r>
            <a:r>
              <a:rPr lang="en-US" altLang="ru-RU" sz="1600">
                <a:latin typeface="MtgjrtAdvTT1b53b5fb.I"/>
                <a:cs typeface="Arial" panose="020B0604020202020204" pitchFamily="34" charset="0"/>
              </a:rPr>
              <a:t> </a:t>
            </a:r>
            <a:r>
              <a:rPr lang="en-US" altLang="ru-RU" sz="1600">
                <a:latin typeface="CdmwqlAdvTTb5929f4c"/>
                <a:cs typeface="Arial" panose="020B0604020202020204" pitchFamily="34" charset="0"/>
              </a:rPr>
              <a:t>(L Madin); </a:t>
            </a:r>
            <a:r>
              <a:rPr lang="en-US" altLang="ru-RU" sz="1600">
                <a:latin typeface="WfphtgAdvTT99c4c969"/>
                <a:cs typeface="Arial" panose="020B0604020202020204" pitchFamily="34" charset="0"/>
              </a:rPr>
              <a:t>E</a:t>
            </a:r>
            <a:r>
              <a:rPr lang="en-US" altLang="ru-RU" sz="1600">
                <a:latin typeface="CdmwqlAdvTTb5929f4c"/>
                <a:cs typeface="Arial" panose="020B0604020202020204" pitchFamily="34" charset="0"/>
              </a:rPr>
              <a:t>, </a:t>
            </a:r>
            <a:r>
              <a:rPr lang="en-US" altLang="ru-RU" sz="1600" i="1">
                <a:latin typeface="MtgjrtAdvTT1b53b5fb.I"/>
                <a:cs typeface="Arial" panose="020B0604020202020204" pitchFamily="34" charset="0"/>
              </a:rPr>
              <a:t>Coeloplana astericola </a:t>
            </a:r>
            <a:r>
              <a:rPr lang="en-US" altLang="ru-RU" sz="1600">
                <a:latin typeface="CdmwqlAdvTTb5929f4c"/>
                <a:cs typeface="Arial" panose="020B0604020202020204" pitchFamily="34" charset="0"/>
              </a:rPr>
              <a:t>(yellow-brown with thin, branched tentacles) on the red sea-star </a:t>
            </a:r>
            <a:r>
              <a:rPr lang="en-US" altLang="ru-RU" sz="1600" i="1">
                <a:latin typeface="MtgjrtAdvTT1b53b5fb.I"/>
                <a:cs typeface="Arial" panose="020B0604020202020204" pitchFamily="34" charset="0"/>
              </a:rPr>
              <a:t>Echinaster luzonicus </a:t>
            </a:r>
            <a:r>
              <a:rPr lang="en-US" altLang="ru-RU" sz="1600">
                <a:latin typeface="CdmwqlAdvTTb5929f4c"/>
                <a:cs typeface="Arial" panose="020B0604020202020204" pitchFamily="34" charset="0"/>
              </a:rPr>
              <a:t>(D Fugitt). Reproduced with permission from D Kent, K Brandt, C Marneff, L Madin and D Fugitt.</a:t>
            </a:r>
            <a:endParaRPr lang="ru-RU" altLang="ru-RU" sz="1600">
              <a:latin typeface="Arial" panose="020B0604020202020204" pitchFamily="34" charset="0"/>
              <a:cs typeface="Arial" panose="020B0604020202020204" pitchFamily="34" charset="0"/>
            </a:endParaRPr>
          </a:p>
        </p:txBody>
      </p:sp>
      <p:sp>
        <p:nvSpPr>
          <p:cNvPr id="48132" name="Прямоугольник 3"/>
          <p:cNvSpPr>
            <a:spLocks noChangeArrowheads="1"/>
          </p:cNvSpPr>
          <p:nvPr/>
        </p:nvSpPr>
        <p:spPr bwMode="auto">
          <a:xfrm>
            <a:off x="2627313" y="6408738"/>
            <a:ext cx="6265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TdtdrgAdvTTe45e47d2"/>
                <a:cs typeface="Arial" panose="020B0604020202020204" pitchFamily="34" charset="0"/>
              </a:rPr>
              <a:t>Jékely </a:t>
            </a:r>
            <a:r>
              <a:rPr lang="en-US" altLang="ru-RU" sz="1400">
                <a:latin typeface="YytcdlAdvTT7329fd89.I"/>
                <a:cs typeface="Arial" panose="020B0604020202020204" pitchFamily="34" charset="0"/>
              </a:rPr>
              <a:t>et al. EvoDevo </a:t>
            </a:r>
            <a:r>
              <a:rPr lang="en-US" altLang="ru-RU" sz="1400">
                <a:latin typeface="TdtdrgAdvTTe45e47d2"/>
                <a:cs typeface="Arial" panose="020B0604020202020204" pitchFamily="34" charset="0"/>
              </a:rPr>
              <a:t>2015, </a:t>
            </a:r>
            <a:r>
              <a:rPr lang="en-US" altLang="ru-RU" sz="1400">
                <a:latin typeface="TyyljbAdvTTaf7f9f4f.B"/>
                <a:cs typeface="Arial" panose="020B0604020202020204" pitchFamily="34" charset="0"/>
              </a:rPr>
              <a:t>6</a:t>
            </a:r>
            <a:r>
              <a:rPr lang="en-US" altLang="ru-RU" sz="1400">
                <a:latin typeface="TdtdrgAdvTTe45e47d2"/>
                <a:cs typeface="Arial" panose="020B0604020202020204" pitchFamily="34" charset="0"/>
              </a:rPr>
              <a:t>:1 http://www.evodevojournal.com/content/6/1/1</a:t>
            </a:r>
            <a:endParaRPr lang="ru-RU" altLang="ru-RU" sz="1400">
              <a:latin typeface="Arial" panose="020B0604020202020204" pitchFamily="34" charset="0"/>
              <a:cs typeface="Arial" panose="020B0604020202020204" pitchFamily="34" charset="0"/>
            </a:endParaRPr>
          </a:p>
        </p:txBody>
      </p:sp>
      <p:pic>
        <p:nvPicPr>
          <p:cNvPr id="48133" name="Рисунок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3788" y="1412875"/>
            <a:ext cx="28194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188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115888"/>
            <a:ext cx="4214812" cy="5454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499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23813"/>
            <a:ext cx="4573588" cy="5437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4996" name="Rectangle 3"/>
          <p:cNvSpPr>
            <a:spLocks noChangeArrowheads="1"/>
          </p:cNvSpPr>
          <p:nvPr/>
        </p:nvSpPr>
        <p:spPr bwMode="auto">
          <a:xfrm>
            <a:off x="179388" y="5913438"/>
            <a:ext cx="882332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spcBef>
                <a:spcPct val="0"/>
              </a:spcBef>
              <a:buClrTx/>
              <a:buFontTx/>
              <a:buNone/>
            </a:pPr>
            <a:r>
              <a:rPr lang="en-US" altLang="ru-RU" sz="1400"/>
              <a:t>Characterization of Cytoplasmic Caspase-2 Activation by Induced Proximity</a:t>
            </a:r>
          </a:p>
          <a:p>
            <a:pPr algn="ctr" eaLnBrk="1" hangingPunct="1">
              <a:spcBef>
                <a:spcPct val="0"/>
              </a:spcBef>
              <a:buClrTx/>
              <a:buFontTx/>
              <a:buNone/>
            </a:pPr>
            <a:r>
              <a:rPr lang="en-US" altLang="ru-RU" sz="1400"/>
              <a:t>Lisa Bouchier-Hayes, Andrew Oberst, Gavin P. McStay, Samuel Connell, Stephen W.G. Tait, Christopher P. Dillon, Jonathan M. Flanagan, Helen M. Beere, and Douglas R. Green</a:t>
            </a:r>
          </a:p>
          <a:p>
            <a:pPr algn="ctr" eaLnBrk="1" hangingPunct="1">
              <a:spcBef>
                <a:spcPct val="0"/>
              </a:spcBef>
              <a:buClrTx/>
              <a:buFontTx/>
              <a:buNone/>
            </a:pPr>
            <a:r>
              <a:rPr lang="en-US" altLang="ru-RU" sz="1400"/>
              <a:t>2009, </a:t>
            </a:r>
            <a:r>
              <a:rPr lang="ru-RU" altLang="ru-RU" sz="1400"/>
              <a:t>Molecular Cell</a:t>
            </a:r>
            <a:r>
              <a:rPr lang="en-US" altLang="ru-RU" sz="1400"/>
              <a:t>, </a:t>
            </a:r>
            <a:r>
              <a:rPr lang="ru-RU" altLang="ru-RU" sz="1400"/>
              <a:t>35</a:t>
            </a:r>
            <a:r>
              <a:rPr lang="en-US" altLang="ru-RU" sz="1400"/>
              <a:t>:</a:t>
            </a:r>
            <a:r>
              <a:rPr lang="ru-RU" altLang="ru-RU" sz="1400"/>
              <a:t>830–840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Рисунок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38" y="404813"/>
            <a:ext cx="7915275" cy="571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Прямоугольник 2"/>
          <p:cNvSpPr>
            <a:spLocks noChangeArrowheads="1"/>
          </p:cNvSpPr>
          <p:nvPr/>
        </p:nvSpPr>
        <p:spPr bwMode="auto">
          <a:xfrm>
            <a:off x="2195513" y="6381750"/>
            <a:ext cx="6621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1400">
                <a:latin typeface="ArialMT"/>
                <a:cs typeface="Arial" panose="020B0604020202020204" pitchFamily="34" charset="0"/>
              </a:rPr>
              <a:t>The Journal of Experimental Biology (2015) 218, 598-611 doi:10.1242/jeb.110692</a:t>
            </a:r>
            <a:endParaRPr lang="ru-RU" altLang="ru-RU"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823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Object 1"/>
          <p:cNvGraphicFramePr>
            <a:graphicFrameLocks noChangeAspect="1"/>
          </p:cNvGraphicFramePr>
          <p:nvPr>
            <p:extLst>
              <p:ext uri="{D42A27DB-BD31-4B8C-83A1-F6EECF244321}">
                <p14:modId xmlns:p14="http://schemas.microsoft.com/office/powerpoint/2010/main" val="2219604340"/>
              </p:ext>
            </p:extLst>
          </p:nvPr>
        </p:nvGraphicFramePr>
        <p:xfrm>
          <a:off x="4086225" y="3086100"/>
          <a:ext cx="973138" cy="685800"/>
        </p:xfrm>
        <a:graphic>
          <a:graphicData uri="http://schemas.openxmlformats.org/presentationml/2006/ole">
            <mc:AlternateContent xmlns:mc="http://schemas.openxmlformats.org/markup-compatibility/2006">
              <mc:Choice xmlns:v="urn:schemas-microsoft-com:vml" Requires="v">
                <p:oleObj spid="_x0000_s87054" name="Объект упаковщика для оболочки" showAsIcon="1" r:id="rId4" imgW="977400" imgH="685800" progId="Package">
                  <p:embed/>
                </p:oleObj>
              </mc:Choice>
              <mc:Fallback>
                <p:oleObj name="Объект упаковщика для оболочки" showAsIcon="1" r:id="rId4" imgW="977400" imgH="685800" progId="Package">
                  <p:embed/>
                  <p:pic>
                    <p:nvPicPr>
                      <p:cNvPr id="0" name="Object 1"/>
                      <p:cNvPicPr>
                        <a:picLocks noChangeAspect="1" noChangeArrowheads="1"/>
                      </p:cNvPicPr>
                      <p:nvPr/>
                    </p:nvPicPr>
                    <p:blipFill>
                      <a:blip r:embed="rId5"/>
                      <a:srcRect/>
                      <a:stretch>
                        <a:fillRect/>
                      </a:stretch>
                    </p:blipFill>
                    <p:spPr bwMode="auto">
                      <a:xfrm>
                        <a:off x="4086225" y="3086100"/>
                        <a:ext cx="973138" cy="685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3" name="Rectangle 2"/>
          <p:cNvSpPr>
            <a:spLocks noChangeArrowheads="1"/>
          </p:cNvSpPr>
          <p:nvPr/>
        </p:nvSpPr>
        <p:spPr bwMode="auto">
          <a:xfrm>
            <a:off x="0" y="5229225"/>
            <a:ext cx="9144000" cy="146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800"/>
              <a:t>Movie S1. Kinetics of Heat Shock-Induced C2-CARD BiFC. Movie of a representative HeLa cell undergoing BiFC after heat shock. HeLa cells expressing C2-CARD BiFC pair (green) and dsRed-mito (red) were heat shocked at 45°C for 1 hr in the presence of qVD-OPH (20 μM). The cells were returned to 37°C on a confocal microscope and images taken every 6 min for 16 hr using a 63× objective.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8" descr="Картинки по запросу X-gal"/>
          <p:cNvPicPr>
            <a:picLocks noChangeAspect="1" noChangeArrowheads="1"/>
          </p:cNvPicPr>
          <p:nvPr/>
        </p:nvPicPr>
        <p:blipFill>
          <a:blip r:embed="rId2" cstate="print"/>
          <a:srcRect b="18421"/>
          <a:stretch>
            <a:fillRect/>
          </a:stretch>
        </p:blipFill>
        <p:spPr bwMode="auto">
          <a:xfrm>
            <a:off x="827584" y="4719494"/>
            <a:ext cx="7733749" cy="1934813"/>
          </a:xfrm>
          <a:prstGeom prst="rect">
            <a:avLst/>
          </a:prstGeom>
          <a:noFill/>
        </p:spPr>
      </p:pic>
      <p:pic>
        <p:nvPicPr>
          <p:cNvPr id="4" name="Рисунок 3"/>
          <p:cNvPicPr>
            <a:picLocks noChangeAspect="1"/>
          </p:cNvPicPr>
          <p:nvPr/>
        </p:nvPicPr>
        <p:blipFill>
          <a:blip r:embed="rId3"/>
          <a:stretch>
            <a:fillRect/>
          </a:stretch>
        </p:blipFill>
        <p:spPr>
          <a:xfrm>
            <a:off x="467544" y="229764"/>
            <a:ext cx="5660439" cy="3056637"/>
          </a:xfrm>
          <a:prstGeom prst="rect">
            <a:avLst/>
          </a:prstGeom>
        </p:spPr>
      </p:pic>
      <p:sp>
        <p:nvSpPr>
          <p:cNvPr id="6" name="Прямоугольник 5"/>
          <p:cNvSpPr/>
          <p:nvPr/>
        </p:nvSpPr>
        <p:spPr>
          <a:xfrm>
            <a:off x="4283968" y="3569421"/>
            <a:ext cx="4572000" cy="307777"/>
          </a:xfrm>
          <a:prstGeom prst="rect">
            <a:avLst/>
          </a:prstGeom>
        </p:spPr>
        <p:txBody>
          <a:bodyPr>
            <a:spAutoFit/>
          </a:bodyPr>
          <a:lstStyle/>
          <a:p>
            <a:endParaRPr lang="ru-RU" sz="1400" dirty="0">
              <a:solidFill>
                <a:schemeClr val="tx1"/>
              </a:solidFill>
            </a:endParaRPr>
          </a:p>
        </p:txBody>
      </p:sp>
      <p:pic>
        <p:nvPicPr>
          <p:cNvPr id="8" name="Рисунок 7"/>
          <p:cNvPicPr>
            <a:picLocks noChangeAspect="1"/>
          </p:cNvPicPr>
          <p:nvPr/>
        </p:nvPicPr>
        <p:blipFill>
          <a:blip r:embed="rId4"/>
          <a:stretch>
            <a:fillRect/>
          </a:stretch>
        </p:blipFill>
        <p:spPr>
          <a:xfrm>
            <a:off x="6560265" y="696044"/>
            <a:ext cx="2152650" cy="2124075"/>
          </a:xfrm>
          <a:prstGeom prst="rect">
            <a:avLst/>
          </a:prstGeom>
        </p:spPr>
      </p:pic>
      <p:pic>
        <p:nvPicPr>
          <p:cNvPr id="9" name="Рисунок 8"/>
          <p:cNvPicPr>
            <a:picLocks noChangeAspect="1"/>
          </p:cNvPicPr>
          <p:nvPr/>
        </p:nvPicPr>
        <p:blipFill>
          <a:blip r:embed="rId5"/>
          <a:stretch>
            <a:fillRect/>
          </a:stretch>
        </p:blipFill>
        <p:spPr>
          <a:xfrm>
            <a:off x="18229" y="3267804"/>
            <a:ext cx="2314228" cy="1721786"/>
          </a:xfrm>
          <a:prstGeom prst="rect">
            <a:avLst/>
          </a:prstGeom>
        </p:spPr>
      </p:pic>
      <p:sp>
        <p:nvSpPr>
          <p:cNvPr id="5" name="Прямоугольник 4"/>
          <p:cNvSpPr/>
          <p:nvPr/>
        </p:nvSpPr>
        <p:spPr>
          <a:xfrm>
            <a:off x="2123728" y="3776158"/>
            <a:ext cx="6912768" cy="954107"/>
          </a:xfrm>
          <a:prstGeom prst="rect">
            <a:avLst/>
          </a:prstGeom>
        </p:spPr>
        <p:txBody>
          <a:bodyPr wrap="square">
            <a:spAutoFit/>
          </a:bodyPr>
          <a:lstStyle/>
          <a:p>
            <a:pPr algn="just"/>
            <a:r>
              <a:rPr lang="ru-RU" altLang="ru-RU" sz="1400" b="1" dirty="0" smtClean="0">
                <a:solidFill>
                  <a:schemeClr val="tx1"/>
                </a:solidFill>
              </a:rPr>
              <a:t>IPTG - </a:t>
            </a:r>
            <a:r>
              <a:rPr lang="ru-RU" sz="1400" dirty="0" smtClean="0">
                <a:solidFill>
                  <a:schemeClr val="tx1"/>
                </a:solidFill>
              </a:rPr>
              <a:t>Изопропил-</a:t>
            </a:r>
            <a:r>
              <a:rPr lang="el-GR" sz="1400" dirty="0">
                <a:solidFill>
                  <a:schemeClr val="tx1"/>
                </a:solidFill>
              </a:rPr>
              <a:t>β-</a:t>
            </a:r>
            <a:r>
              <a:rPr lang="en-US" sz="1400" dirty="0">
                <a:solidFill>
                  <a:schemeClr val="tx1"/>
                </a:solidFill>
              </a:rPr>
              <a:t>D-1-</a:t>
            </a:r>
            <a:r>
              <a:rPr lang="ru-RU" sz="1400" dirty="0" smtClean="0">
                <a:solidFill>
                  <a:schemeClr val="tx1"/>
                </a:solidFill>
              </a:rPr>
              <a:t>тиогалактопиранозид - аналог </a:t>
            </a:r>
            <a:r>
              <a:rPr lang="ru-RU" sz="1400" dirty="0" err="1">
                <a:solidFill>
                  <a:schemeClr val="tx1"/>
                </a:solidFill>
              </a:rPr>
              <a:t>аллолактозы</a:t>
            </a:r>
            <a:r>
              <a:rPr lang="ru-RU" sz="1400" dirty="0">
                <a:solidFill>
                  <a:schemeClr val="tx1"/>
                </a:solidFill>
              </a:rPr>
              <a:t>, метаболита лактозы, который запускает транскрипцию </a:t>
            </a:r>
            <a:r>
              <a:rPr lang="ru-RU" sz="1400" i="1" dirty="0" err="1">
                <a:solidFill>
                  <a:schemeClr val="tx1"/>
                </a:solidFill>
              </a:rPr>
              <a:t>lac</a:t>
            </a:r>
            <a:r>
              <a:rPr lang="ru-RU" sz="1400" dirty="0">
                <a:solidFill>
                  <a:schemeClr val="tx1"/>
                </a:solidFill>
              </a:rPr>
              <a:t>-оперона. Наличие атома серы в ИПТГ предотвращает разложение индуктора.</a:t>
            </a:r>
          </a:p>
          <a:p>
            <a:endParaRPr lang="ru-RU" sz="1400" dirty="0">
              <a:solidFill>
                <a:schemeClr val="tx1"/>
              </a:solidFill>
            </a:endParaRPr>
          </a:p>
        </p:txBody>
      </p:sp>
    </p:spTree>
    <p:extLst>
      <p:ext uri="{BB962C8B-B14F-4D97-AF65-F5344CB8AC3E}">
        <p14:creationId xmlns:p14="http://schemas.microsoft.com/office/powerpoint/2010/main" val="65980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13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733425"/>
            <a:ext cx="6191250" cy="6124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39" name="Text Box 2"/>
          <p:cNvSpPr txBox="1">
            <a:spLocks noChangeArrowheads="1"/>
          </p:cNvSpPr>
          <p:nvPr/>
        </p:nvSpPr>
        <p:spPr bwMode="auto">
          <a:xfrm>
            <a:off x="4498975" y="984250"/>
            <a:ext cx="871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dirty="0" err="1"/>
              <a:t>LacZ</a:t>
            </a:r>
            <a:r>
              <a:rPr lang="ru-RU" altLang="ru-RU" sz="1600" b="1" dirty="0"/>
              <a:t> 3'</a:t>
            </a:r>
          </a:p>
        </p:txBody>
      </p:sp>
      <p:sp>
        <p:nvSpPr>
          <p:cNvPr id="91140" name="Text Box 3"/>
          <p:cNvSpPr txBox="1">
            <a:spLocks noChangeArrowheads="1"/>
          </p:cNvSpPr>
          <p:nvPr/>
        </p:nvSpPr>
        <p:spPr bwMode="auto">
          <a:xfrm>
            <a:off x="2124075" y="4441825"/>
            <a:ext cx="871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t>LacZ 5'</a:t>
            </a:r>
          </a:p>
        </p:txBody>
      </p:sp>
      <p:sp>
        <p:nvSpPr>
          <p:cNvPr id="91141" name="Text Box 4"/>
          <p:cNvSpPr txBox="1">
            <a:spLocks noChangeArrowheads="1"/>
          </p:cNvSpPr>
          <p:nvPr/>
        </p:nvSpPr>
        <p:spPr bwMode="auto">
          <a:xfrm>
            <a:off x="2925095" y="642966"/>
            <a:ext cx="771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dirty="0"/>
              <a:t>+IPTG</a:t>
            </a:r>
          </a:p>
        </p:txBody>
      </p:sp>
      <p:sp>
        <p:nvSpPr>
          <p:cNvPr id="91142" name="Text Box 5"/>
          <p:cNvSpPr txBox="1">
            <a:spLocks noChangeArrowheads="1"/>
          </p:cNvSpPr>
          <p:nvPr/>
        </p:nvSpPr>
        <p:spPr bwMode="auto">
          <a:xfrm>
            <a:off x="3708400" y="2279650"/>
            <a:ext cx="504825" cy="4572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1143" name="Text Box 6"/>
          <p:cNvSpPr txBox="1">
            <a:spLocks noChangeArrowheads="1"/>
          </p:cNvSpPr>
          <p:nvPr/>
        </p:nvSpPr>
        <p:spPr bwMode="auto">
          <a:xfrm>
            <a:off x="4714875" y="3432175"/>
            <a:ext cx="504825" cy="4572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sp>
        <p:nvSpPr>
          <p:cNvPr id="91144" name="Text Box 7"/>
          <p:cNvSpPr txBox="1">
            <a:spLocks noChangeArrowheads="1"/>
          </p:cNvSpPr>
          <p:nvPr/>
        </p:nvSpPr>
        <p:spPr bwMode="auto">
          <a:xfrm>
            <a:off x="7162800" y="3937000"/>
            <a:ext cx="175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t>Белые колонии</a:t>
            </a:r>
          </a:p>
        </p:txBody>
      </p:sp>
      <p:sp>
        <p:nvSpPr>
          <p:cNvPr id="91145" name="Text Box 8"/>
          <p:cNvSpPr txBox="1">
            <a:spLocks noChangeArrowheads="1"/>
          </p:cNvSpPr>
          <p:nvPr/>
        </p:nvSpPr>
        <p:spPr bwMode="auto">
          <a:xfrm>
            <a:off x="2987675" y="4800600"/>
            <a:ext cx="20955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t>Расщепление X-gal</a:t>
            </a:r>
          </a:p>
        </p:txBody>
      </p:sp>
      <p:sp>
        <p:nvSpPr>
          <p:cNvPr id="91146" name="Text Box 9"/>
          <p:cNvSpPr txBox="1">
            <a:spLocks noChangeArrowheads="1"/>
          </p:cNvSpPr>
          <p:nvPr/>
        </p:nvSpPr>
        <p:spPr bwMode="auto">
          <a:xfrm>
            <a:off x="3203575" y="6311900"/>
            <a:ext cx="17160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t>Синие колонии</a:t>
            </a:r>
          </a:p>
        </p:txBody>
      </p:sp>
      <p:sp>
        <p:nvSpPr>
          <p:cNvPr id="91147" name="Text Box 10"/>
          <p:cNvSpPr txBox="1">
            <a:spLocks noChangeArrowheads="1"/>
          </p:cNvSpPr>
          <p:nvPr/>
        </p:nvSpPr>
        <p:spPr bwMode="auto">
          <a:xfrm>
            <a:off x="4572000" y="3362325"/>
            <a:ext cx="7953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t>+X-gal</a:t>
            </a:r>
          </a:p>
        </p:txBody>
      </p:sp>
      <p:sp>
        <p:nvSpPr>
          <p:cNvPr id="91148" name="Text Box 11"/>
          <p:cNvSpPr txBox="1">
            <a:spLocks noChangeArrowheads="1"/>
          </p:cNvSpPr>
          <p:nvPr/>
        </p:nvSpPr>
        <p:spPr bwMode="auto">
          <a:xfrm>
            <a:off x="2193925" y="1993900"/>
            <a:ext cx="181133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cs typeface="Times New Roman" panose="02020603050405020304" pitchFamily="18" charset="0"/>
              </a:rPr>
              <a:t>β-галактозидаза</a:t>
            </a:r>
          </a:p>
          <a:p>
            <a:pPr eaLnBrk="1" hangingPunct="1">
              <a:spcBef>
                <a:spcPct val="0"/>
              </a:spcBef>
              <a:buClrTx/>
              <a:buFontTx/>
              <a:buNone/>
            </a:pPr>
            <a:endParaRPr lang="ru-RU" altLang="ru-RU" sz="1600" b="1">
              <a:cs typeface="Times New Roman" panose="02020603050405020304" pitchFamily="18" charset="0"/>
            </a:endParaRPr>
          </a:p>
        </p:txBody>
      </p:sp>
      <p:sp>
        <p:nvSpPr>
          <p:cNvPr id="91149" name="Text Box 12"/>
          <p:cNvSpPr txBox="1">
            <a:spLocks noChangeArrowheads="1"/>
          </p:cNvSpPr>
          <p:nvPr/>
        </p:nvSpPr>
        <p:spPr bwMode="auto">
          <a:xfrm>
            <a:off x="2625725" y="3216275"/>
            <a:ext cx="1101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t>N-пептид</a:t>
            </a:r>
          </a:p>
        </p:txBody>
      </p:sp>
      <p:sp>
        <p:nvSpPr>
          <p:cNvPr id="91150" name="Text Box 13"/>
          <p:cNvSpPr txBox="1">
            <a:spLocks noChangeArrowheads="1"/>
          </p:cNvSpPr>
          <p:nvPr/>
        </p:nvSpPr>
        <p:spPr bwMode="auto">
          <a:xfrm>
            <a:off x="3276600" y="2641600"/>
            <a:ext cx="1101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t>C-пептид</a:t>
            </a:r>
          </a:p>
        </p:txBody>
      </p:sp>
      <p:sp>
        <p:nvSpPr>
          <p:cNvPr id="91151" name="Line 14"/>
          <p:cNvSpPr>
            <a:spLocks noChangeShapeType="1"/>
          </p:cNvSpPr>
          <p:nvPr/>
        </p:nvSpPr>
        <p:spPr bwMode="auto">
          <a:xfrm>
            <a:off x="2914650" y="2568575"/>
            <a:ext cx="1588" cy="57467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91152" name="Line 15"/>
          <p:cNvSpPr>
            <a:spLocks noChangeShapeType="1"/>
          </p:cNvSpPr>
          <p:nvPr/>
        </p:nvSpPr>
        <p:spPr bwMode="auto">
          <a:xfrm>
            <a:off x="3203575" y="2352675"/>
            <a:ext cx="863600" cy="28575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91153" name="Text Box 16"/>
          <p:cNvSpPr txBox="1">
            <a:spLocks noChangeArrowheads="1"/>
          </p:cNvSpPr>
          <p:nvPr/>
        </p:nvSpPr>
        <p:spPr bwMode="auto">
          <a:xfrm>
            <a:off x="323850" y="2352675"/>
            <a:ext cx="1184275" cy="336550"/>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t>Плазмида</a:t>
            </a:r>
          </a:p>
        </p:txBody>
      </p:sp>
      <p:sp>
        <p:nvSpPr>
          <p:cNvPr id="91154" name="Text Box 17"/>
          <p:cNvSpPr txBox="1">
            <a:spLocks noChangeArrowheads="1"/>
          </p:cNvSpPr>
          <p:nvPr/>
        </p:nvSpPr>
        <p:spPr bwMode="auto">
          <a:xfrm>
            <a:off x="539750" y="1127125"/>
            <a:ext cx="1352550" cy="58102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ea typeface="Microsoft YaHei" panose="020B0503020204020204" pitchFamily="34" charset="-122"/>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Microsoft YaHei" panose="020B0503020204020204" pitchFamily="34" charset="-122"/>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Microsoft YaHei" panose="020B0503020204020204" pitchFamily="34" charset="-122"/>
              </a:defRPr>
            </a:lvl9pPr>
          </a:lstStyle>
          <a:p>
            <a:pPr eaLnBrk="1" hangingPunct="1">
              <a:spcBef>
                <a:spcPct val="0"/>
              </a:spcBef>
              <a:buClrTx/>
              <a:buFontTx/>
              <a:buNone/>
            </a:pPr>
            <a:r>
              <a:rPr lang="ru-RU" altLang="ru-RU" sz="1600" b="1"/>
              <a:t>Хромосома</a:t>
            </a:r>
          </a:p>
          <a:p>
            <a:pPr eaLnBrk="1" hangingPunct="1">
              <a:spcBef>
                <a:spcPct val="0"/>
              </a:spcBef>
              <a:buClrTx/>
              <a:buFontTx/>
              <a:buNone/>
            </a:pPr>
            <a:r>
              <a:rPr lang="ru-RU" altLang="ru-RU" sz="1600" b="1"/>
              <a:t>Δ(lacZ)M15</a:t>
            </a:r>
          </a:p>
        </p:txBody>
      </p:sp>
      <p:sp>
        <p:nvSpPr>
          <p:cNvPr id="91155" name="Text Box 18"/>
          <p:cNvSpPr txBox="1">
            <a:spLocks noChangeArrowheads="1"/>
          </p:cNvSpPr>
          <p:nvPr/>
        </p:nvSpPr>
        <p:spPr bwMode="auto">
          <a:xfrm>
            <a:off x="2482850" y="695325"/>
            <a:ext cx="184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ru-RU" altLang="ru-RU"/>
          </a:p>
        </p:txBody>
      </p:sp>
      <p:graphicFrame>
        <p:nvGraphicFramePr>
          <p:cNvPr id="91156" name="Object 19"/>
          <p:cNvGraphicFramePr>
            <a:graphicFrameLocks noChangeAspect="1"/>
          </p:cNvGraphicFramePr>
          <p:nvPr/>
        </p:nvGraphicFramePr>
        <p:xfrm>
          <a:off x="6515100" y="4508500"/>
          <a:ext cx="2041525" cy="2082800"/>
        </p:xfrm>
        <a:graphic>
          <a:graphicData uri="http://schemas.openxmlformats.org/presentationml/2006/ole">
            <mc:AlternateContent xmlns:mc="http://schemas.openxmlformats.org/markup-compatibility/2006">
              <mc:Choice xmlns:v="urn:schemas-microsoft-com:vml" Requires="v">
                <p:oleObj spid="_x0000_s91169" r:id="rId5" imgW="2476190" imgH="2526984" progId="">
                  <p:embed/>
                </p:oleObj>
              </mc:Choice>
              <mc:Fallback>
                <p:oleObj r:id="rId5" imgW="2476190" imgH="2526984" progId="">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5100" y="4508500"/>
                        <a:ext cx="2041525" cy="208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2" name="Rectangle 20"/>
          <p:cNvSpPr>
            <a:spLocks noChangeArrowheads="1"/>
          </p:cNvSpPr>
          <p:nvPr/>
        </p:nvSpPr>
        <p:spPr bwMode="auto">
          <a:xfrm>
            <a:off x="539750" y="-57150"/>
            <a:ext cx="8461375"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lgn="ctr" eaLnBrk="1" hangingPunct="1">
              <a:buSzPct val="100000"/>
              <a:defRPr/>
            </a:pPr>
            <a:r>
              <a:rPr lang="ru-RU" altLang="ru-RU" sz="1600" b="1" dirty="0" smtClean="0">
                <a:effectLst>
                  <a:outerShdw blurRad="38100" dist="38100" dir="2700000" algn="tl">
                    <a:srgbClr val="C0C0C0"/>
                  </a:outerShdw>
                </a:effectLst>
              </a:rPr>
              <a:t>Использование </a:t>
            </a:r>
            <a:r>
              <a:rPr lang="ru-RU" altLang="ru-RU" sz="1600" b="1" dirty="0" smtClean="0">
                <a:effectLst>
                  <a:outerShdw blurRad="38100" dist="38100" dir="2700000" algn="tl">
                    <a:srgbClr val="C0C0C0"/>
                  </a:outerShdw>
                </a:effectLst>
                <a:latin typeface="Symbol" panose="05050102010706020507" pitchFamily="18" charset="2"/>
              </a:rPr>
              <a:t></a:t>
            </a:r>
            <a:r>
              <a:rPr lang="ru-RU" altLang="ru-RU" sz="1600" b="1" dirty="0" smtClean="0">
                <a:effectLst>
                  <a:outerShdw blurRad="38100" dist="38100" dir="2700000" algn="tl">
                    <a:srgbClr val="C0C0C0"/>
                  </a:outerShdw>
                </a:effectLst>
              </a:rPr>
              <a:t>-</a:t>
            </a:r>
            <a:r>
              <a:rPr lang="ru-RU" altLang="ru-RU" sz="1600" b="1" dirty="0" err="1" smtClean="0">
                <a:effectLst>
                  <a:outerShdw blurRad="38100" dist="38100" dir="2700000" algn="tl">
                    <a:srgbClr val="C0C0C0"/>
                  </a:outerShdw>
                </a:effectLst>
              </a:rPr>
              <a:t>комплементации</a:t>
            </a:r>
            <a:r>
              <a:rPr lang="ru-RU" altLang="ru-RU" sz="1600" b="1" dirty="0" smtClean="0">
                <a:effectLst>
                  <a:outerShdw blurRad="38100" dist="38100" dir="2700000" algn="tl">
                    <a:srgbClr val="C0C0C0"/>
                  </a:outerShdw>
                </a:effectLst>
              </a:rPr>
              <a:t> в гене </a:t>
            </a:r>
            <a:r>
              <a:rPr lang="ru-RU" altLang="ru-RU" sz="1600" b="1" i="1" dirty="0" err="1" smtClean="0">
                <a:effectLst>
                  <a:outerShdw blurRad="38100" dist="38100" dir="2700000" algn="tl">
                    <a:srgbClr val="C0C0C0"/>
                  </a:outerShdw>
                </a:effectLst>
              </a:rPr>
              <a:t>lacZ</a:t>
            </a:r>
            <a:r>
              <a:rPr lang="ru-RU" altLang="ru-RU" sz="1600" b="1" dirty="0" smtClean="0">
                <a:effectLst>
                  <a:outerShdw blurRad="38100" dist="38100" dir="2700000" algn="tl">
                    <a:srgbClr val="C0C0C0"/>
                  </a:outerShdw>
                </a:effectLst>
              </a:rPr>
              <a:t> для селекции рекомбинантных клонов</a:t>
            </a:r>
            <a:r>
              <a:rPr lang="ru-RU" altLang="ru-RU" sz="2400" b="1" dirty="0" smtClean="0">
                <a:effectLst>
                  <a:outerShdw blurRad="38100" dist="38100" dir="2700000" algn="tl">
                    <a:srgbClr val="C0C0C0"/>
                  </a:outerShdw>
                </a:effectLst>
              </a:rPr>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175"/>
            <a:ext cx="7772400" cy="686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Тема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Тема Office">
      <a:majorFont>
        <a:latin typeface="Arial"/>
        <a:ea typeface="Microsoft YaHei"/>
        <a:cs typeface=""/>
      </a:majorFont>
      <a:minorFont>
        <a:latin typeface="Arial"/>
        <a:ea typeface="Microsoft YaHei"/>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ru-RU"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ru-RU"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Тема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Тема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Тема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Тема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Тема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Тема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Тема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13885</TotalTime>
  <Words>2445</Words>
  <Application>Microsoft Office PowerPoint</Application>
  <PresentationFormat>Экран (4:3)</PresentationFormat>
  <Paragraphs>237</Paragraphs>
  <Slides>50</Slides>
  <Notes>18</Notes>
  <HiddenSlides>0</HiddenSlides>
  <MMClips>0</MMClips>
  <ScaleCrop>false</ScaleCrop>
  <HeadingPairs>
    <vt:vector size="8" baseType="variant">
      <vt:variant>
        <vt:lpstr>Использованные шрифты</vt:lpstr>
      </vt:variant>
      <vt:variant>
        <vt:i4>17</vt:i4>
      </vt:variant>
      <vt:variant>
        <vt:lpstr>Тема</vt:lpstr>
      </vt:variant>
      <vt:variant>
        <vt:i4>1</vt:i4>
      </vt:variant>
      <vt:variant>
        <vt:lpstr>Внедренные серверы OLE</vt:lpstr>
      </vt:variant>
      <vt:variant>
        <vt:i4>3</vt:i4>
      </vt:variant>
      <vt:variant>
        <vt:lpstr>Заголовки слайдов</vt:lpstr>
      </vt:variant>
      <vt:variant>
        <vt:i4>50</vt:i4>
      </vt:variant>
    </vt:vector>
  </HeadingPairs>
  <TitlesOfParts>
    <vt:vector size="71" baseType="lpstr">
      <vt:lpstr>Microsoft YaHei</vt:lpstr>
      <vt:lpstr>Arial</vt:lpstr>
      <vt:lpstr>ArialMT</vt:lpstr>
      <vt:lpstr>Calibri</vt:lpstr>
      <vt:lpstr>CdmwqlAdvTTb5929f4c</vt:lpstr>
      <vt:lpstr>Courier New</vt:lpstr>
      <vt:lpstr>Dutch801BT-Roman</vt:lpstr>
      <vt:lpstr>Georgia</vt:lpstr>
      <vt:lpstr>MtgjrtAdvTT1b53b5fb.I</vt:lpstr>
      <vt:lpstr>Segoe UI</vt:lpstr>
      <vt:lpstr>StarSymbol</vt:lpstr>
      <vt:lpstr>Symbol</vt:lpstr>
      <vt:lpstr>TdtdrgAdvTTe45e47d2</vt:lpstr>
      <vt:lpstr>Times New Roman</vt:lpstr>
      <vt:lpstr>TyyljbAdvTTaf7f9f4f.B</vt:lpstr>
      <vt:lpstr>WfphtgAdvTT99c4c969</vt:lpstr>
      <vt:lpstr>YytcdlAdvTT7329fd89.I</vt:lpstr>
      <vt:lpstr>Тема Office</vt:lpstr>
      <vt:lpstr>Объект упаковщика для оболочки</vt:lpstr>
      <vt:lpstr>Image</vt:lpstr>
      <vt:lpstr>Фотография Photo Editor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subject/>
  <dc:creator>DENNIS</dc:creator>
  <cp:keywords/>
  <dc:description/>
  <cp:lastModifiedBy>RePack by Diakov</cp:lastModifiedBy>
  <cp:revision>49</cp:revision>
  <cp:lastPrinted>1601-01-01T00:00:00Z</cp:lastPrinted>
  <dcterms:created xsi:type="dcterms:W3CDTF">2012-10-31T14:04:10Z</dcterms:created>
  <dcterms:modified xsi:type="dcterms:W3CDTF">2021-03-15T20:08:30Z</dcterms:modified>
</cp:coreProperties>
</file>